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2" r:id="rId15"/>
    <p:sldId id="269" r:id="rId16"/>
    <p:sldId id="270" r:id="rId17"/>
  </p:sldIdLst>
  <p:sldSz cx="9144000" cy="5143500" type="screen16x9"/>
  <p:notesSz cx="6858000" cy="9144000"/>
  <p:defaultTextStyle>
    <a:defPPr marL="0" marR="0" indent="0" algn="l" defTabSz="389831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768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3898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768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1pPr>
    <a:lvl2pPr marL="0" marR="0" indent="0" algn="l" defTabSz="3898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768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2pPr>
    <a:lvl3pPr marL="0" marR="0" indent="0" algn="l" defTabSz="3898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768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3pPr>
    <a:lvl4pPr marL="0" marR="0" indent="0" algn="l" defTabSz="3898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768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4pPr>
    <a:lvl5pPr marL="0" marR="0" indent="0" algn="l" defTabSz="3898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768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5pPr>
    <a:lvl6pPr marL="0" marR="0" indent="0" algn="l" defTabSz="3898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768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6pPr>
    <a:lvl7pPr marL="0" marR="0" indent="0" algn="l" defTabSz="3898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768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7pPr>
    <a:lvl8pPr marL="0" marR="0" indent="0" algn="l" defTabSz="3898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768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8pPr>
    <a:lvl9pPr marL="0" marR="0" indent="0" algn="l" defTabSz="3898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768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117A"/>
    <a:srgbClr val="6A3187"/>
    <a:srgbClr val="FAB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90"/>
    <p:restoredTop sz="94627"/>
  </p:normalViewPr>
  <p:slideViewPr>
    <p:cSldViewPr snapToGrid="0">
      <p:cViewPr varScale="1">
        <p:scale>
          <a:sx n="196" d="100"/>
          <a:sy n="196" d="100"/>
        </p:scale>
        <p:origin x="6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Shape 24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6" name="Shape 2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512">
        <a:latin typeface="+mj-lt"/>
        <a:ea typeface="+mj-ea"/>
        <a:cs typeface="+mj-cs"/>
        <a:sym typeface="Helvetica Neue"/>
      </a:defRPr>
    </a:lvl1pPr>
    <a:lvl2pPr indent="97458" latinLnBrk="0">
      <a:defRPr sz="512">
        <a:latin typeface="+mj-lt"/>
        <a:ea typeface="+mj-ea"/>
        <a:cs typeface="+mj-cs"/>
        <a:sym typeface="Helvetica Neue"/>
      </a:defRPr>
    </a:lvl2pPr>
    <a:lvl3pPr indent="194916" latinLnBrk="0">
      <a:defRPr sz="512">
        <a:latin typeface="+mj-lt"/>
        <a:ea typeface="+mj-ea"/>
        <a:cs typeface="+mj-cs"/>
        <a:sym typeface="Helvetica Neue"/>
      </a:defRPr>
    </a:lvl3pPr>
    <a:lvl4pPr indent="292373" latinLnBrk="0">
      <a:defRPr sz="512">
        <a:latin typeface="+mj-lt"/>
        <a:ea typeface="+mj-ea"/>
        <a:cs typeface="+mj-cs"/>
        <a:sym typeface="Helvetica Neue"/>
      </a:defRPr>
    </a:lvl4pPr>
    <a:lvl5pPr indent="389831" latinLnBrk="0">
      <a:defRPr sz="512">
        <a:latin typeface="+mj-lt"/>
        <a:ea typeface="+mj-ea"/>
        <a:cs typeface="+mj-cs"/>
        <a:sym typeface="Helvetica Neue"/>
      </a:defRPr>
    </a:lvl5pPr>
    <a:lvl6pPr indent="487289" latinLnBrk="0">
      <a:defRPr sz="512">
        <a:latin typeface="+mj-lt"/>
        <a:ea typeface="+mj-ea"/>
        <a:cs typeface="+mj-cs"/>
        <a:sym typeface="Helvetica Neue"/>
      </a:defRPr>
    </a:lvl6pPr>
    <a:lvl7pPr indent="584746" latinLnBrk="0">
      <a:defRPr sz="512">
        <a:latin typeface="+mj-lt"/>
        <a:ea typeface="+mj-ea"/>
        <a:cs typeface="+mj-cs"/>
        <a:sym typeface="Helvetica Neue"/>
      </a:defRPr>
    </a:lvl7pPr>
    <a:lvl8pPr indent="682204" latinLnBrk="0">
      <a:defRPr sz="512">
        <a:latin typeface="+mj-lt"/>
        <a:ea typeface="+mj-ea"/>
        <a:cs typeface="+mj-cs"/>
        <a:sym typeface="Helvetica Neue"/>
      </a:defRPr>
    </a:lvl8pPr>
    <a:lvl9pPr indent="779662" latinLnBrk="0">
      <a:defRPr sz="512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Text"/>
          <p:cNvSpPr txBox="1">
            <a:spLocks noGrp="1"/>
          </p:cNvSpPr>
          <p:nvPr>
            <p:ph type="title"/>
          </p:nvPr>
        </p:nvSpPr>
        <p:spPr>
          <a:xfrm>
            <a:off x="685801" y="1595241"/>
            <a:ext cx="7772401" cy="1080647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71600" y="2881725"/>
            <a:ext cx="6400800" cy="128648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94214" y="1330517"/>
            <a:ext cx="6925584" cy="133731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" name="Segnaposto numero diapositiva 7">
            <a:extLst>
              <a:ext uri="{FF2B5EF4-FFF2-40B4-BE49-F238E27FC236}">
                <a16:creationId xmlns:a16="http://schemas.microsoft.com/office/drawing/2014/main" id="{99707CDB-B596-32C1-A18B-8FC721BBF523}"/>
              </a:ext>
            </a:extLst>
          </p:cNvPr>
          <p:cNvSpPr txBox="1">
            <a:spLocks/>
          </p:cNvSpPr>
          <p:nvPr userDrawn="1"/>
        </p:nvSpPr>
        <p:spPr>
          <a:xfrm>
            <a:off x="8501504" y="4581557"/>
            <a:ext cx="5272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ct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28D6933-34ED-41F0-80A8-0D28F3FD2491}" type="slidenum">
              <a:rPr lang="it-IT" smtClean="0"/>
              <a:pPr/>
              <a:t>‹Nº›</a:t>
            </a:fld>
            <a:endParaRPr lang="it-IT" dirty="0"/>
          </a:p>
        </p:txBody>
      </p:sp>
      <p:sp>
        <p:nvSpPr>
          <p:cNvPr id="3" name="Segnaposto numero diapositiva 7">
            <a:extLst>
              <a:ext uri="{FF2B5EF4-FFF2-40B4-BE49-F238E27FC236}">
                <a16:creationId xmlns:a16="http://schemas.microsoft.com/office/drawing/2014/main" id="{6262D00F-654F-946F-9958-59641FFF119E}"/>
              </a:ext>
            </a:extLst>
          </p:cNvPr>
          <p:cNvSpPr txBox="1">
            <a:spLocks/>
          </p:cNvSpPr>
          <p:nvPr userDrawn="1"/>
        </p:nvSpPr>
        <p:spPr>
          <a:xfrm>
            <a:off x="8501504" y="4581557"/>
            <a:ext cx="5272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ct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28D6933-34ED-41F0-80A8-0D28F3FD2491}" type="slidenum">
              <a:rPr lang="it-IT" smtClean="0"/>
              <a:pPr/>
              <a:t>‹Nº›</a:t>
            </a:fld>
            <a:endParaRPr lang="it-IT" dirty="0"/>
          </a:p>
        </p:txBody>
      </p:sp>
      <p:sp>
        <p:nvSpPr>
          <p:cNvPr id="4" name="Segnaposto numero diapositiva 7">
            <a:extLst>
              <a:ext uri="{FF2B5EF4-FFF2-40B4-BE49-F238E27FC236}">
                <a16:creationId xmlns:a16="http://schemas.microsoft.com/office/drawing/2014/main" id="{B1C07A89-2DE5-77A2-F959-ED4AA0259E10}"/>
              </a:ext>
            </a:extLst>
          </p:cNvPr>
          <p:cNvSpPr txBox="1">
            <a:spLocks/>
          </p:cNvSpPr>
          <p:nvPr userDrawn="1"/>
        </p:nvSpPr>
        <p:spPr>
          <a:xfrm>
            <a:off x="8501504" y="4581557"/>
            <a:ext cx="5272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ct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28D6933-34ED-41F0-80A8-0D28F3FD2491}" type="slidenum">
              <a:rPr lang="it-IT" smtClean="0"/>
              <a:pPr/>
              <a:t>‹Nº›</a:t>
            </a:fld>
            <a:endParaRPr lang="it-IT" dirty="0"/>
          </a:p>
        </p:txBody>
      </p:sp>
      <p:sp>
        <p:nvSpPr>
          <p:cNvPr id="5" name="Ovale 15">
            <a:extLst>
              <a:ext uri="{FF2B5EF4-FFF2-40B4-BE49-F238E27FC236}">
                <a16:creationId xmlns:a16="http://schemas.microsoft.com/office/drawing/2014/main" id="{C0FD06AC-3029-14BC-EA8A-92B15EB80F7E}"/>
              </a:ext>
            </a:extLst>
          </p:cNvPr>
          <p:cNvSpPr/>
          <p:nvPr userDrawn="1"/>
        </p:nvSpPr>
        <p:spPr>
          <a:xfrm>
            <a:off x="8632733" y="4631737"/>
            <a:ext cx="264763" cy="264763"/>
          </a:xfrm>
          <a:prstGeom prst="ellipse">
            <a:avLst/>
          </a:prstGeom>
          <a:solidFill>
            <a:srgbClr val="6A31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BFB02C8-E1FE-1D2C-237B-13EFB313676E}"/>
              </a:ext>
            </a:extLst>
          </p:cNvPr>
          <p:cNvSpPr txBox="1">
            <a:spLocks/>
          </p:cNvSpPr>
          <p:nvPr userDrawn="1"/>
        </p:nvSpPr>
        <p:spPr>
          <a:xfrm>
            <a:off x="8501504" y="4581557"/>
            <a:ext cx="5272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ct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28D6933-34ED-41F0-80A8-0D28F3FD2491}" type="slidenum">
              <a:rPr lang="it-IT" sz="700" b="0" smtClean="0"/>
              <a:pPr/>
              <a:t>‹Nº›</a:t>
            </a:fld>
            <a:endParaRPr lang="it-IT" sz="700" b="0"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94214" y="1330517"/>
            <a:ext cx="6925584" cy="133731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bg object 16" descr="bg object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"/>
            <a:ext cx="9144000" cy="5139830"/>
          </a:xfrm>
          <a:prstGeom prst="rect">
            <a:avLst/>
          </a:prstGeom>
          <a:ln w="12700">
            <a:miter lim="400000"/>
          </a:ln>
        </p:spPr>
      </p:pic>
      <p:sp>
        <p:nvSpPr>
          <p:cNvPr id="8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8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57201" y="1183566"/>
            <a:ext cx="3977641" cy="339631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wo Content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8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57201" y="1183566"/>
            <a:ext cx="3977641" cy="339631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bg>
      <p:bgPr>
        <a:gradFill>
          <a:gsLst>
            <a:gs pos="24000">
              <a:srgbClr val="E4117A"/>
            </a:gs>
            <a:gs pos="100000">
              <a:srgbClr val="6A3187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C3DF6E3-EDAB-826F-D6E0-139E861DF8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3352" y="402217"/>
            <a:ext cx="2094001" cy="691477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bg>
      <p:bgPr>
        <a:gradFill>
          <a:gsLst>
            <a:gs pos="23000">
              <a:srgbClr val="E4117A"/>
            </a:gs>
            <a:gs pos="91000">
              <a:srgbClr val="6A3187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2850B3A2-6443-FAFF-B4F9-9EECD3ABA8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3352" y="402217"/>
            <a:ext cx="2094001" cy="691477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Title Text"/>
          <p:cNvSpPr txBox="1">
            <a:spLocks noGrp="1"/>
          </p:cNvSpPr>
          <p:nvPr>
            <p:ph type="title"/>
          </p:nvPr>
        </p:nvSpPr>
        <p:spPr>
          <a:xfrm>
            <a:off x="550692" y="199471"/>
            <a:ext cx="7286320" cy="466816"/>
          </a:xfrm>
          <a:prstGeom prst="rect">
            <a:avLst/>
          </a:prstGeom>
        </p:spPr>
        <p:txBody>
          <a:bodyPr/>
          <a:lstStyle>
            <a:lvl1pPr>
              <a:defRPr sz="1689" b="0">
                <a:solidFill>
                  <a:srgbClr val="452A79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2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93645" y="1767403"/>
            <a:ext cx="4920027" cy="122688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994" b="1">
                <a:solidFill>
                  <a:srgbClr val="FFFFFF"/>
                </a:solidFill>
              </a:defRPr>
            </a:lvl1pPr>
            <a:lvl2pPr>
              <a:defRPr sz="2994" b="1">
                <a:solidFill>
                  <a:srgbClr val="FFFFFF"/>
                </a:solidFill>
              </a:defRPr>
            </a:lvl2pPr>
            <a:lvl3pPr>
              <a:defRPr sz="2994" b="1">
                <a:solidFill>
                  <a:srgbClr val="FFFFFF"/>
                </a:solidFill>
              </a:defRPr>
            </a:lvl3pPr>
            <a:lvl4pPr>
              <a:defRPr sz="2994" b="1">
                <a:solidFill>
                  <a:srgbClr val="FFFFFF"/>
                </a:solidFill>
              </a:defRPr>
            </a:lvl4pPr>
            <a:lvl5pPr>
              <a:defRPr sz="2994" b="1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Title Text"/>
          <p:cNvSpPr txBox="1">
            <a:spLocks noGrp="1"/>
          </p:cNvSpPr>
          <p:nvPr>
            <p:ph type="title"/>
          </p:nvPr>
        </p:nvSpPr>
        <p:spPr>
          <a:xfrm>
            <a:off x="550692" y="199471"/>
            <a:ext cx="7286320" cy="466816"/>
          </a:xfrm>
          <a:prstGeom prst="rect">
            <a:avLst/>
          </a:prstGeom>
        </p:spPr>
        <p:txBody>
          <a:bodyPr/>
          <a:lstStyle>
            <a:lvl1pPr>
              <a:defRPr sz="1689" b="0">
                <a:solidFill>
                  <a:srgbClr val="452A79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3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93645" y="1767403"/>
            <a:ext cx="4920027" cy="122688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994" b="1">
                <a:solidFill>
                  <a:srgbClr val="FFFFFF"/>
                </a:solidFill>
              </a:defRPr>
            </a:lvl1pPr>
            <a:lvl2pPr>
              <a:defRPr sz="2994" b="1">
                <a:solidFill>
                  <a:srgbClr val="FFFFFF"/>
                </a:solidFill>
              </a:defRPr>
            </a:lvl2pPr>
            <a:lvl3pPr>
              <a:defRPr sz="2994" b="1">
                <a:solidFill>
                  <a:srgbClr val="FFFFFF"/>
                </a:solidFill>
              </a:defRPr>
            </a:lvl3pPr>
            <a:lvl4pPr>
              <a:defRPr sz="2994" b="1">
                <a:solidFill>
                  <a:srgbClr val="FFFFFF"/>
                </a:solidFill>
              </a:defRPr>
            </a:lvl4pPr>
            <a:lvl5pPr>
              <a:defRPr sz="2994" b="1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itle Text"/>
          <p:cNvSpPr txBox="1">
            <a:spLocks noGrp="1"/>
          </p:cNvSpPr>
          <p:nvPr>
            <p:ph type="title"/>
          </p:nvPr>
        </p:nvSpPr>
        <p:spPr>
          <a:xfrm>
            <a:off x="211092" y="154011"/>
            <a:ext cx="8676334" cy="9915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r>
              <a:t>Title Text</a:t>
            </a:r>
          </a:p>
        </p:txBody>
      </p:sp>
      <p:sp>
        <p:nvSpPr>
          <p:cNvPr id="52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516883" y="4785723"/>
            <a:ext cx="169918" cy="118174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 algn="r">
              <a:defRPr>
                <a:solidFill>
                  <a:srgbClr val="888888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  <p:sldLayoutId id="2147483658" r:id="rId9"/>
  </p:sldLayoutIdLst>
  <p:transition spd="med"/>
  <p:txStyles>
    <p:titleStyle>
      <a:lvl1pPr marL="0" marR="0" indent="0" algn="l" defTabSz="3510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94" b="1" i="0" u="none" strike="noStrike" cap="none" spc="0" baseline="0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3510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94" b="1" i="0" u="none" strike="noStrike" cap="none" spc="0" baseline="0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3510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94" b="1" i="0" u="none" strike="noStrike" cap="none" spc="0" baseline="0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3510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94" b="1" i="0" u="none" strike="noStrike" cap="none" spc="0" baseline="0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3510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94" b="1" i="0" u="none" strike="noStrike" cap="none" spc="0" baseline="0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3510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94" b="1" i="0" u="none" strike="noStrike" cap="none" spc="0" baseline="0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3510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94" b="1" i="0" u="none" strike="noStrike" cap="none" spc="0" baseline="0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3510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94" b="1" i="0" u="none" strike="noStrike" cap="none" spc="0" baseline="0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3510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94" b="1" i="0" u="none" strike="noStrike" cap="none" spc="0" baseline="0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0" marR="0" indent="0" algn="l" defTabSz="3510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52" b="0" i="0" u="none" strike="noStrike" cap="none" spc="0" baseline="0">
          <a:solidFill>
            <a:srgbClr val="2B035B"/>
          </a:solidFill>
          <a:uFillTx/>
          <a:latin typeface="Arial"/>
          <a:ea typeface="Arial"/>
          <a:cs typeface="Arial"/>
          <a:sym typeface="Arial"/>
        </a:defRPr>
      </a:lvl1pPr>
      <a:lvl2pPr marL="0" marR="0" indent="175519" algn="l" defTabSz="3510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52" b="0" i="0" u="none" strike="noStrike" cap="none" spc="0" baseline="0">
          <a:solidFill>
            <a:srgbClr val="2B035B"/>
          </a:solidFill>
          <a:uFillTx/>
          <a:latin typeface="Arial"/>
          <a:ea typeface="Arial"/>
          <a:cs typeface="Arial"/>
          <a:sym typeface="Arial"/>
        </a:defRPr>
      </a:lvl2pPr>
      <a:lvl3pPr marL="0" marR="0" indent="351038" algn="l" defTabSz="3510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52" b="0" i="0" u="none" strike="noStrike" cap="none" spc="0" baseline="0">
          <a:solidFill>
            <a:srgbClr val="2B035B"/>
          </a:solidFill>
          <a:uFillTx/>
          <a:latin typeface="Arial"/>
          <a:ea typeface="Arial"/>
          <a:cs typeface="Arial"/>
          <a:sym typeface="Arial"/>
        </a:defRPr>
      </a:lvl3pPr>
      <a:lvl4pPr marL="0" marR="0" indent="526557" algn="l" defTabSz="3510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52" b="0" i="0" u="none" strike="noStrike" cap="none" spc="0" baseline="0">
          <a:solidFill>
            <a:srgbClr val="2B035B"/>
          </a:solidFill>
          <a:uFillTx/>
          <a:latin typeface="Arial"/>
          <a:ea typeface="Arial"/>
          <a:cs typeface="Arial"/>
          <a:sym typeface="Arial"/>
        </a:defRPr>
      </a:lvl4pPr>
      <a:lvl5pPr marL="0" marR="0" indent="702076" algn="l" defTabSz="3510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52" b="0" i="0" u="none" strike="noStrike" cap="none" spc="0" baseline="0">
          <a:solidFill>
            <a:srgbClr val="2B035B"/>
          </a:solidFill>
          <a:uFillTx/>
          <a:latin typeface="Arial"/>
          <a:ea typeface="Arial"/>
          <a:cs typeface="Arial"/>
          <a:sym typeface="Arial"/>
        </a:defRPr>
      </a:lvl5pPr>
      <a:lvl6pPr marL="0" marR="0" indent="877595" algn="l" defTabSz="3510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52" b="0" i="0" u="none" strike="noStrike" cap="none" spc="0" baseline="0">
          <a:solidFill>
            <a:srgbClr val="2B035B"/>
          </a:solidFill>
          <a:uFillTx/>
          <a:latin typeface="Arial"/>
          <a:ea typeface="Arial"/>
          <a:cs typeface="Arial"/>
          <a:sym typeface="Arial"/>
        </a:defRPr>
      </a:lvl6pPr>
      <a:lvl7pPr marL="0" marR="0" indent="1053114" algn="l" defTabSz="3510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52" b="0" i="0" u="none" strike="noStrike" cap="none" spc="0" baseline="0">
          <a:solidFill>
            <a:srgbClr val="2B035B"/>
          </a:solidFill>
          <a:uFillTx/>
          <a:latin typeface="Arial"/>
          <a:ea typeface="Arial"/>
          <a:cs typeface="Arial"/>
          <a:sym typeface="Arial"/>
        </a:defRPr>
      </a:lvl7pPr>
      <a:lvl8pPr marL="0" marR="0" indent="1228634" algn="l" defTabSz="3510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52" b="0" i="0" u="none" strike="noStrike" cap="none" spc="0" baseline="0">
          <a:solidFill>
            <a:srgbClr val="2B035B"/>
          </a:solidFill>
          <a:uFillTx/>
          <a:latin typeface="Arial"/>
          <a:ea typeface="Arial"/>
          <a:cs typeface="Arial"/>
          <a:sym typeface="Arial"/>
        </a:defRPr>
      </a:lvl8pPr>
      <a:lvl9pPr marL="0" marR="0" indent="1404153" algn="l" defTabSz="3510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52" b="0" i="0" u="none" strike="noStrike" cap="none" spc="0" baseline="0">
          <a:solidFill>
            <a:srgbClr val="2B035B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3510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9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1pPr>
      <a:lvl2pPr marL="0" marR="0" indent="0" algn="r" defTabSz="3510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9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2pPr>
      <a:lvl3pPr marL="0" marR="0" indent="0" algn="r" defTabSz="3510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9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3pPr>
      <a:lvl4pPr marL="0" marR="0" indent="0" algn="r" defTabSz="3510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9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4pPr>
      <a:lvl5pPr marL="0" marR="0" indent="0" algn="r" defTabSz="3510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9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5pPr>
      <a:lvl6pPr marL="0" marR="0" indent="0" algn="r" defTabSz="3510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9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6pPr>
      <a:lvl7pPr marL="0" marR="0" indent="0" algn="r" defTabSz="3510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9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7pPr>
      <a:lvl8pPr marL="0" marR="0" indent="0" algn="r" defTabSz="3510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9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8pPr>
      <a:lvl9pPr marL="0" marR="0" indent="0" algn="r" defTabSz="3510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9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elent.com/insights/427267981" TargetMode="External"/><Relationship Id="rId3" Type="http://schemas.openxmlformats.org/officeDocument/2006/relationships/image" Target="../media/image10.jpeg"/><Relationship Id="rId7" Type="http://schemas.openxmlformats.org/officeDocument/2006/relationships/image" Target="../media/image5.em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9" Type="http://schemas.openxmlformats.org/officeDocument/2006/relationships/hyperlink" Target="https://fidens-insurtech.com/fidens-platform/fidens-insurtech-lanza-su-nueva-solucion-fidens-connect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5.emf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image" Target="../media/image5.emf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image" Target="../media/image3.emf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5" Type="http://schemas.openxmlformats.org/officeDocument/2006/relationships/image" Target="../media/image3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9.jpeg"/><Relationship Id="rId18" Type="http://schemas.openxmlformats.org/officeDocument/2006/relationships/image" Target="../media/image54.jpeg"/><Relationship Id="rId26" Type="http://schemas.openxmlformats.org/officeDocument/2006/relationships/image" Target="../media/image62.png"/><Relationship Id="rId39" Type="http://schemas.openxmlformats.org/officeDocument/2006/relationships/image" Target="../media/image75.jpeg"/><Relationship Id="rId21" Type="http://schemas.openxmlformats.org/officeDocument/2006/relationships/image" Target="../media/image57.jpeg"/><Relationship Id="rId34" Type="http://schemas.openxmlformats.org/officeDocument/2006/relationships/image" Target="../media/image70.jpeg"/><Relationship Id="rId42" Type="http://schemas.openxmlformats.org/officeDocument/2006/relationships/image" Target="../media/image78.png"/><Relationship Id="rId47" Type="http://schemas.openxmlformats.org/officeDocument/2006/relationships/image" Target="../media/image83.jpeg"/><Relationship Id="rId50" Type="http://schemas.openxmlformats.org/officeDocument/2006/relationships/image" Target="../media/image3.emf"/><Relationship Id="rId7" Type="http://schemas.openxmlformats.org/officeDocument/2006/relationships/image" Target="../media/image43.jpeg"/><Relationship Id="rId2" Type="http://schemas.openxmlformats.org/officeDocument/2006/relationships/image" Target="../media/image38.png"/><Relationship Id="rId16" Type="http://schemas.openxmlformats.org/officeDocument/2006/relationships/image" Target="../media/image52.jpeg"/><Relationship Id="rId29" Type="http://schemas.openxmlformats.org/officeDocument/2006/relationships/image" Target="../media/image65.jpeg"/><Relationship Id="rId11" Type="http://schemas.openxmlformats.org/officeDocument/2006/relationships/image" Target="../media/image47.jpeg"/><Relationship Id="rId24" Type="http://schemas.openxmlformats.org/officeDocument/2006/relationships/image" Target="../media/image60.jpeg"/><Relationship Id="rId32" Type="http://schemas.openxmlformats.org/officeDocument/2006/relationships/image" Target="../media/image68.jpeg"/><Relationship Id="rId37" Type="http://schemas.openxmlformats.org/officeDocument/2006/relationships/image" Target="../media/image73.jpeg"/><Relationship Id="rId40" Type="http://schemas.openxmlformats.org/officeDocument/2006/relationships/image" Target="../media/image76.jpeg"/><Relationship Id="rId45" Type="http://schemas.openxmlformats.org/officeDocument/2006/relationships/image" Target="../media/image81.png"/><Relationship Id="rId5" Type="http://schemas.openxmlformats.org/officeDocument/2006/relationships/image" Target="../media/image41.jpeg"/><Relationship Id="rId15" Type="http://schemas.openxmlformats.org/officeDocument/2006/relationships/image" Target="../media/image51.jpeg"/><Relationship Id="rId23" Type="http://schemas.openxmlformats.org/officeDocument/2006/relationships/image" Target="../media/image59.jpeg"/><Relationship Id="rId28" Type="http://schemas.openxmlformats.org/officeDocument/2006/relationships/image" Target="../media/image64.jpeg"/><Relationship Id="rId36" Type="http://schemas.openxmlformats.org/officeDocument/2006/relationships/image" Target="../media/image72.jpeg"/><Relationship Id="rId49" Type="http://schemas.openxmlformats.org/officeDocument/2006/relationships/image" Target="../media/image85.png"/><Relationship Id="rId10" Type="http://schemas.openxmlformats.org/officeDocument/2006/relationships/image" Target="../media/image46.jpeg"/><Relationship Id="rId19" Type="http://schemas.openxmlformats.org/officeDocument/2006/relationships/image" Target="../media/image55.jpeg"/><Relationship Id="rId31" Type="http://schemas.openxmlformats.org/officeDocument/2006/relationships/image" Target="../media/image67.jpeg"/><Relationship Id="rId44" Type="http://schemas.openxmlformats.org/officeDocument/2006/relationships/image" Target="../media/image80.jpeg"/><Relationship Id="rId4" Type="http://schemas.openxmlformats.org/officeDocument/2006/relationships/image" Target="../media/image40.jpeg"/><Relationship Id="rId9" Type="http://schemas.openxmlformats.org/officeDocument/2006/relationships/image" Target="../media/image45.jpeg"/><Relationship Id="rId14" Type="http://schemas.openxmlformats.org/officeDocument/2006/relationships/image" Target="../media/image50.jpeg"/><Relationship Id="rId22" Type="http://schemas.openxmlformats.org/officeDocument/2006/relationships/image" Target="../media/image58.jpeg"/><Relationship Id="rId27" Type="http://schemas.openxmlformats.org/officeDocument/2006/relationships/image" Target="../media/image63.jpeg"/><Relationship Id="rId30" Type="http://schemas.openxmlformats.org/officeDocument/2006/relationships/image" Target="../media/image66.jpeg"/><Relationship Id="rId35" Type="http://schemas.openxmlformats.org/officeDocument/2006/relationships/image" Target="../media/image71.jpeg"/><Relationship Id="rId43" Type="http://schemas.openxmlformats.org/officeDocument/2006/relationships/image" Target="../media/image79.png"/><Relationship Id="rId48" Type="http://schemas.openxmlformats.org/officeDocument/2006/relationships/image" Target="../media/image84.jpeg"/><Relationship Id="rId8" Type="http://schemas.openxmlformats.org/officeDocument/2006/relationships/image" Target="../media/image44.jpeg"/><Relationship Id="rId51" Type="http://schemas.openxmlformats.org/officeDocument/2006/relationships/image" Target="../media/image5.emf"/><Relationship Id="rId3" Type="http://schemas.openxmlformats.org/officeDocument/2006/relationships/image" Target="../media/image39.jpeg"/><Relationship Id="rId12" Type="http://schemas.openxmlformats.org/officeDocument/2006/relationships/image" Target="../media/image48.jpeg"/><Relationship Id="rId17" Type="http://schemas.openxmlformats.org/officeDocument/2006/relationships/image" Target="../media/image53.jpeg"/><Relationship Id="rId25" Type="http://schemas.openxmlformats.org/officeDocument/2006/relationships/image" Target="../media/image61.jpeg"/><Relationship Id="rId33" Type="http://schemas.openxmlformats.org/officeDocument/2006/relationships/image" Target="../media/image69.jpeg"/><Relationship Id="rId38" Type="http://schemas.openxmlformats.org/officeDocument/2006/relationships/image" Target="../media/image74.jpeg"/><Relationship Id="rId46" Type="http://schemas.openxmlformats.org/officeDocument/2006/relationships/image" Target="../media/image82.png"/><Relationship Id="rId20" Type="http://schemas.openxmlformats.org/officeDocument/2006/relationships/image" Target="../media/image56.jpeg"/><Relationship Id="rId41" Type="http://schemas.openxmlformats.org/officeDocument/2006/relationships/image" Target="../media/image7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7" Type="http://schemas.openxmlformats.org/officeDocument/2006/relationships/image" Target="../media/image5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13" Type="http://schemas.openxmlformats.org/officeDocument/2006/relationships/image" Target="../media/image100.png"/><Relationship Id="rId18" Type="http://schemas.openxmlformats.org/officeDocument/2006/relationships/image" Target="../media/image105.pn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12" Type="http://schemas.openxmlformats.org/officeDocument/2006/relationships/image" Target="../media/image99.png"/><Relationship Id="rId17" Type="http://schemas.openxmlformats.org/officeDocument/2006/relationships/image" Target="../media/image104.png"/><Relationship Id="rId2" Type="http://schemas.openxmlformats.org/officeDocument/2006/relationships/image" Target="../media/image3.emf"/><Relationship Id="rId16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11" Type="http://schemas.openxmlformats.org/officeDocument/2006/relationships/image" Target="../media/image98.png"/><Relationship Id="rId5" Type="http://schemas.openxmlformats.org/officeDocument/2006/relationships/image" Target="../media/image92.png"/><Relationship Id="rId15" Type="http://schemas.openxmlformats.org/officeDocument/2006/relationships/image" Target="../media/image102.png"/><Relationship Id="rId10" Type="http://schemas.openxmlformats.org/officeDocument/2006/relationships/image" Target="../media/image97.png"/><Relationship Id="rId19" Type="http://schemas.openxmlformats.org/officeDocument/2006/relationships/image" Target="../media/image5.emf"/><Relationship Id="rId4" Type="http://schemas.openxmlformats.org/officeDocument/2006/relationships/image" Target="../media/image91.png"/><Relationship Id="rId9" Type="http://schemas.openxmlformats.org/officeDocument/2006/relationships/image" Target="../media/image96.png"/><Relationship Id="rId14" Type="http://schemas.openxmlformats.org/officeDocument/2006/relationships/image" Target="../media/image10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13" Type="http://schemas.openxmlformats.org/officeDocument/2006/relationships/image" Target="../media/image117.png"/><Relationship Id="rId3" Type="http://schemas.openxmlformats.org/officeDocument/2006/relationships/image" Target="../media/image107.jpeg"/><Relationship Id="rId7" Type="http://schemas.openxmlformats.org/officeDocument/2006/relationships/image" Target="../media/image111.png"/><Relationship Id="rId12" Type="http://schemas.openxmlformats.org/officeDocument/2006/relationships/image" Target="../media/image11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png"/><Relationship Id="rId11" Type="http://schemas.openxmlformats.org/officeDocument/2006/relationships/image" Target="../media/image115.png"/><Relationship Id="rId5" Type="http://schemas.openxmlformats.org/officeDocument/2006/relationships/image" Target="../media/image109.png"/><Relationship Id="rId10" Type="http://schemas.openxmlformats.org/officeDocument/2006/relationships/image" Target="../media/image114.png"/><Relationship Id="rId4" Type="http://schemas.openxmlformats.org/officeDocument/2006/relationships/image" Target="../media/image108.png"/><Relationship Id="rId9" Type="http://schemas.openxmlformats.org/officeDocument/2006/relationships/image" Target="../media/image113.png"/><Relationship Id="rId14" Type="http://schemas.openxmlformats.org/officeDocument/2006/relationships/image" Target="../media/image1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svg"/><Relationship Id="rId7" Type="http://schemas.openxmlformats.org/officeDocument/2006/relationships/image" Target="../media/image124.sv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3.png"/><Relationship Id="rId5" Type="http://schemas.openxmlformats.org/officeDocument/2006/relationships/image" Target="../media/image122.svg"/><Relationship Id="rId4" Type="http://schemas.openxmlformats.org/officeDocument/2006/relationships/image" Target="../media/image1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object 2"/>
          <p:cNvSpPr txBox="1"/>
          <p:nvPr/>
        </p:nvSpPr>
        <p:spPr>
          <a:xfrm>
            <a:off x="1189194" y="3432336"/>
            <a:ext cx="3768175" cy="384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indent="4876">
              <a:spcBef>
                <a:spcPts val="38"/>
              </a:spcBef>
              <a:defRPr sz="5000" spc="254">
                <a:solidFill>
                  <a:srgbClr val="757E9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2500" dirty="0">
                <a:solidFill>
                  <a:schemeClr val="bg1"/>
                </a:solidFill>
              </a:rPr>
              <a:t>Insurtech</a:t>
            </a:r>
            <a:r>
              <a:rPr sz="2500" spc="202" dirty="0">
                <a:solidFill>
                  <a:schemeClr val="bg1"/>
                </a:solidFill>
              </a:rPr>
              <a:t> </a:t>
            </a:r>
            <a:r>
              <a:rPr sz="2500" spc="52" dirty="0">
                <a:solidFill>
                  <a:schemeClr val="bg1"/>
                </a:solidFill>
              </a:rPr>
              <a:t>as</a:t>
            </a:r>
            <a:r>
              <a:rPr sz="2500" spc="232" dirty="0">
                <a:solidFill>
                  <a:schemeClr val="bg1"/>
                </a:solidFill>
              </a:rPr>
              <a:t> </a:t>
            </a:r>
            <a:r>
              <a:rPr sz="2500" dirty="0">
                <a:solidFill>
                  <a:schemeClr val="bg1"/>
                </a:solidFill>
              </a:rPr>
              <a:t>a</a:t>
            </a:r>
            <a:r>
              <a:rPr sz="2500" spc="236" dirty="0">
                <a:solidFill>
                  <a:schemeClr val="bg1"/>
                </a:solidFill>
              </a:rPr>
              <a:t> </a:t>
            </a:r>
            <a:r>
              <a:rPr sz="2500" spc="92" dirty="0">
                <a:solidFill>
                  <a:schemeClr val="bg1"/>
                </a:solidFill>
              </a:rPr>
              <a:t>Service</a:t>
            </a:r>
          </a:p>
        </p:txBody>
      </p:sp>
      <p:sp>
        <p:nvSpPr>
          <p:cNvPr id="249" name="object 3"/>
          <p:cNvSpPr/>
          <p:nvPr/>
        </p:nvSpPr>
        <p:spPr>
          <a:xfrm>
            <a:off x="1006839" y="3459208"/>
            <a:ext cx="17551" cy="357849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17551" rIns="17551"/>
          <a:lstStyle/>
          <a:p>
            <a:endParaRPr sz="295"/>
          </a:p>
        </p:txBody>
      </p:sp>
      <p:sp>
        <p:nvSpPr>
          <p:cNvPr id="250" name="object 4"/>
          <p:cNvSpPr txBox="1"/>
          <p:nvPr/>
        </p:nvSpPr>
        <p:spPr>
          <a:xfrm>
            <a:off x="944087" y="1679063"/>
            <a:ext cx="4435116" cy="1538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indent="4876">
              <a:lnSpc>
                <a:spcPts val="4000"/>
              </a:lnSpc>
              <a:spcBef>
                <a:spcPts val="38"/>
              </a:spcBef>
              <a:defRPr sz="7800" b="1">
                <a:solidFill>
                  <a:srgbClr val="5A338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s-ES" sz="4000" b="1" dirty="0">
                <a:solidFill>
                  <a:schemeClr val="bg1"/>
                </a:solidFill>
                <a:sym typeface="Arial"/>
              </a:rPr>
              <a:t>Pioneros en la distribución de seguros en línea.</a:t>
            </a:r>
            <a:endParaRPr sz="4000" spc="-4" dirty="0">
              <a:solidFill>
                <a:schemeClr val="bg1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9D64AFD-8064-87C0-677E-0489A5422DD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8000"/>
          </a:blip>
          <a:stretch>
            <a:fillRect/>
          </a:stretch>
        </p:blipFill>
        <p:spPr>
          <a:xfrm>
            <a:off x="6732270" y="-1"/>
            <a:ext cx="2411731" cy="5143501"/>
          </a:xfrm>
          <a:prstGeom prst="rect">
            <a:avLst/>
          </a:prstGeom>
        </p:spPr>
      </p:pic>
      <p:sp>
        <p:nvSpPr>
          <p:cNvPr id="5" name="object 36">
            <a:extLst>
              <a:ext uri="{FF2B5EF4-FFF2-40B4-BE49-F238E27FC236}">
                <a16:creationId xmlns:a16="http://schemas.microsoft.com/office/drawing/2014/main" id="{3BB1DAE0-CC85-166D-B013-18CFC35A7E96}"/>
              </a:ext>
            </a:extLst>
          </p:cNvPr>
          <p:cNvSpPr txBox="1"/>
          <p:nvPr/>
        </p:nvSpPr>
        <p:spPr>
          <a:xfrm>
            <a:off x="7352145" y="4792872"/>
            <a:ext cx="1487056" cy="655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indent="4876" algn="ctr">
              <a:lnSpc>
                <a:spcPts val="537"/>
              </a:lnSpc>
              <a:defRPr sz="1200">
                <a:solidFill>
                  <a:srgbClr val="452A7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600" dirty="0">
                <a:solidFill>
                  <a:schemeClr val="bg1"/>
                </a:solidFill>
              </a:rPr>
              <a:t>FIDENS</a:t>
            </a:r>
            <a:r>
              <a:rPr sz="600" spc="-13" dirty="0">
                <a:solidFill>
                  <a:schemeClr val="bg1"/>
                </a:solidFill>
              </a:rPr>
              <a:t> </a:t>
            </a:r>
            <a:r>
              <a:rPr sz="600" dirty="0">
                <a:solidFill>
                  <a:schemeClr val="bg1"/>
                </a:solidFill>
              </a:rPr>
              <a:t>INSURTECH</a:t>
            </a:r>
            <a:r>
              <a:rPr sz="600" spc="-10" dirty="0">
                <a:solidFill>
                  <a:schemeClr val="bg1"/>
                </a:solidFill>
              </a:rPr>
              <a:t> </a:t>
            </a:r>
            <a:r>
              <a:rPr sz="600" dirty="0">
                <a:solidFill>
                  <a:schemeClr val="bg1"/>
                </a:solidFill>
              </a:rPr>
              <a:t>|</a:t>
            </a:r>
            <a:r>
              <a:rPr sz="600" spc="2" dirty="0">
                <a:solidFill>
                  <a:schemeClr val="bg1"/>
                </a:solidFill>
              </a:rPr>
              <a:t> </a:t>
            </a:r>
            <a:r>
              <a:rPr sz="600" spc="-4" dirty="0">
                <a:solidFill>
                  <a:schemeClr val="bg1"/>
                </a:solidFill>
              </a:rPr>
              <a:t>Corporate</a:t>
            </a:r>
            <a:r>
              <a:rPr sz="600" spc="-17" dirty="0">
                <a:solidFill>
                  <a:schemeClr val="bg1"/>
                </a:solidFill>
              </a:rPr>
              <a:t> </a:t>
            </a:r>
            <a:r>
              <a:rPr sz="600" spc="-4" dirty="0">
                <a:solidFill>
                  <a:schemeClr val="bg1"/>
                </a:solidFill>
              </a:rPr>
              <a:t>Brochure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object 3"/>
          <p:cNvSpPr txBox="1"/>
          <p:nvPr/>
        </p:nvSpPr>
        <p:spPr>
          <a:xfrm>
            <a:off x="7994324" y="4785161"/>
            <a:ext cx="58748" cy="2009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indent="12700">
              <a:lnSpc>
                <a:spcPts val="2000"/>
              </a:lnSpc>
              <a:defRPr spc="-5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295"/>
              <a:t>2</a:t>
            </a: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2134CDEA-9EA7-ED05-83D2-77C5C87EF6DD}"/>
              </a:ext>
            </a:extLst>
          </p:cNvPr>
          <p:cNvSpPr txBox="1"/>
          <p:nvPr/>
        </p:nvSpPr>
        <p:spPr>
          <a:xfrm>
            <a:off x="2470474" y="2291994"/>
            <a:ext cx="4203051" cy="559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indent="4876" algn="ctr">
              <a:lnSpc>
                <a:spcPts val="4300"/>
              </a:lnSpc>
              <a:spcBef>
                <a:spcPts val="38"/>
              </a:spcBef>
              <a:defRPr sz="7800" b="1">
                <a:solidFill>
                  <a:srgbClr val="5A338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s-ES" sz="5000" b="1" dirty="0">
                <a:solidFill>
                  <a:schemeClr val="bg1"/>
                </a:solidFill>
                <a:sym typeface="Arial"/>
              </a:rPr>
              <a:t>Introducción</a:t>
            </a:r>
            <a:endParaRPr sz="5000" spc="-4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object 22"/>
          <p:cNvSpPr txBox="1"/>
          <p:nvPr/>
        </p:nvSpPr>
        <p:spPr>
          <a:xfrm>
            <a:off x="668666" y="1596613"/>
            <a:ext cx="3724040" cy="2734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L="180395" marR="62407" indent="-175762">
              <a:spcBef>
                <a:spcPts val="38"/>
              </a:spcBef>
              <a:buClr>
                <a:srgbClr val="E4117A"/>
              </a:buClr>
              <a:buSzPct val="100000"/>
              <a:buFont typeface="Courier New" panose="02070309020205020404" pitchFamily="49" charset="0"/>
              <a:buChar char="o"/>
              <a:tabLst>
                <a:tab pos="180395" algn="l"/>
              </a:tabLst>
              <a:defRPr sz="3000" spc="45">
                <a:solidFill>
                  <a:srgbClr val="2B035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Somos</a:t>
            </a:r>
            <a:r>
              <a:rPr sz="1200" spc="107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una</a:t>
            </a:r>
            <a:r>
              <a:rPr sz="1200" spc="104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b="1" spc="19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plataforma</a:t>
            </a:r>
            <a:r>
              <a:rPr sz="1200" b="1" spc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robusta</a:t>
            </a:r>
            <a:r>
              <a:rPr sz="1200" b="1" spc="107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b="1" spc="-19" dirty="0">
                <a:solidFill>
                  <a:schemeClr val="tx1">
                    <a:lumMod val="85000"/>
                    <a:lumOff val="15000"/>
                  </a:schemeClr>
                </a:solidFill>
              </a:rPr>
              <a:t>y </a:t>
            </a:r>
            <a:r>
              <a:rPr sz="1200" b="1" spc="19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probada</a:t>
            </a:r>
            <a:r>
              <a:rPr sz="1200" spc="19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</a:t>
            </a:r>
            <a:r>
              <a:rPr sz="1200" spc="7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que</a:t>
            </a:r>
            <a:r>
              <a:rPr sz="1200" spc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se</a:t>
            </a:r>
            <a:r>
              <a:rPr sz="1200" spc="7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spc="1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adapta</a:t>
            </a:r>
            <a:r>
              <a:rPr sz="1200" spc="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spc="19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fácilmente</a:t>
            </a:r>
            <a:r>
              <a:rPr sz="1200" spc="8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al</a:t>
            </a:r>
            <a:r>
              <a:rPr sz="1200" spc="7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spc="19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entorno</a:t>
            </a:r>
            <a:r>
              <a:rPr sz="1200" spc="69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spc="12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 </a:t>
            </a:r>
            <a:r>
              <a:rPr sz="1200" spc="2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distribución</a:t>
            </a:r>
            <a:r>
              <a:rPr sz="1200" spc="77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</a:t>
            </a:r>
            <a:r>
              <a:rPr sz="1200" spc="69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spc="19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seguros</a:t>
            </a:r>
            <a:r>
              <a:rPr sz="1200" spc="6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con </a:t>
            </a:r>
            <a:r>
              <a:rPr sz="1200" b="1" spc="19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capacidades</a:t>
            </a:r>
            <a:r>
              <a:rPr sz="1200" b="1" spc="73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b="1" spc="19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listas</a:t>
            </a:r>
            <a:r>
              <a:rPr sz="1200" b="1" spc="6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b="1" spc="-8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para </a:t>
            </a:r>
            <a:r>
              <a:rPr sz="1200" b="1" spc="19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respaldar</a:t>
            </a:r>
            <a:r>
              <a:rPr sz="1200" b="1" spc="94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las</a:t>
            </a:r>
            <a:r>
              <a:rPr sz="1200" b="1" spc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ventas</a:t>
            </a:r>
            <a:r>
              <a:rPr sz="1200" b="1" spc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y</a:t>
            </a:r>
            <a:r>
              <a:rPr sz="1200" b="1" spc="88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los</a:t>
            </a:r>
            <a:r>
              <a:rPr sz="12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servicios</a:t>
            </a: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  <a:p>
            <a:pPr marL="180395" marR="115063" indent="-175762">
              <a:spcBef>
                <a:spcPts val="883"/>
              </a:spcBef>
              <a:buClr>
                <a:srgbClr val="E4117A"/>
              </a:buClr>
              <a:buSzPct val="100000"/>
              <a:buFont typeface="Courier New" panose="02070309020205020404" pitchFamily="49" charset="0"/>
              <a:buChar char="o"/>
              <a:tabLst>
                <a:tab pos="180395" algn="l"/>
              </a:tabLst>
              <a:defRPr sz="3000" spc="50">
                <a:solidFill>
                  <a:srgbClr val="2B035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Ofrecemos</a:t>
            </a:r>
            <a:r>
              <a:rPr sz="1200" spc="8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una</a:t>
            </a:r>
            <a:r>
              <a:rPr sz="1200" spc="78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spc="2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solución</a:t>
            </a:r>
            <a:r>
              <a:rPr sz="1200" spc="7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spc="12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 </a:t>
            </a:r>
            <a:r>
              <a:rPr sz="1200" spc="2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seguros</a:t>
            </a:r>
            <a:r>
              <a:rPr sz="1200" spc="7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en</a:t>
            </a:r>
            <a:r>
              <a:rPr sz="1200" spc="8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</a:t>
            </a:r>
            <a:r>
              <a:rPr sz="1200" spc="69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nube</a:t>
            </a:r>
            <a:r>
              <a:rPr sz="1200" spc="88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</a:t>
            </a:r>
            <a:r>
              <a:rPr sz="1200" spc="7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spc="2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través</a:t>
            </a:r>
            <a:r>
              <a:rPr sz="1200" spc="6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spc="12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 </a:t>
            </a:r>
            <a:r>
              <a:rPr sz="1200" b="1" spc="17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productos</a:t>
            </a:r>
            <a:r>
              <a:rPr sz="1200" b="1" spc="8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que</a:t>
            </a:r>
            <a:r>
              <a:rPr sz="1200" b="1" spc="69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b="1" spc="17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aceleran</a:t>
            </a:r>
            <a:r>
              <a:rPr sz="1200" b="1" spc="86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 </a:t>
            </a:r>
            <a:r>
              <a:rPr sz="12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distribución</a:t>
            </a:r>
            <a:r>
              <a:rPr sz="1200" b="1" spc="77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digital</a:t>
            </a:r>
            <a:r>
              <a:rPr sz="1200" b="1" spc="6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spc="17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utilizando</a:t>
            </a:r>
            <a:r>
              <a:rPr sz="1200" spc="17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software</a:t>
            </a:r>
            <a:r>
              <a:rPr sz="1200" spc="73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spc="2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altamente</a:t>
            </a:r>
            <a:r>
              <a:rPr sz="1200" spc="56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spc="17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configurable </a:t>
            </a:r>
            <a:r>
              <a:rPr sz="1200" spc="2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para</a:t>
            </a:r>
            <a:r>
              <a:rPr sz="1200" spc="44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el</a:t>
            </a:r>
            <a:r>
              <a:rPr sz="1200" spc="6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mercado</a:t>
            </a:r>
            <a:r>
              <a:rPr sz="1200" spc="67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spc="17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latinoamericano</a:t>
            </a:r>
            <a:r>
              <a:rPr sz="1200" spc="17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  <a:p>
            <a:pPr marL="180395" marR="235976" indent="-175762">
              <a:spcBef>
                <a:spcPts val="845"/>
              </a:spcBef>
              <a:buClr>
                <a:srgbClr val="E4117A"/>
              </a:buClr>
              <a:buSzPct val="100000"/>
              <a:buFont typeface="Courier New" panose="02070309020205020404" pitchFamily="49" charset="0"/>
              <a:buChar char="o"/>
              <a:tabLst>
                <a:tab pos="180395" algn="l"/>
              </a:tabLst>
              <a:defRPr sz="3000" spc="45">
                <a:solidFill>
                  <a:srgbClr val="2B035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Sede</a:t>
            </a:r>
            <a:r>
              <a:rPr sz="1200" spc="73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en</a:t>
            </a:r>
            <a:r>
              <a:rPr sz="1200" spc="8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Chile</a:t>
            </a:r>
            <a:r>
              <a:rPr sz="1200" spc="102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y</a:t>
            </a:r>
            <a:r>
              <a:rPr sz="1200" spc="8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spc="1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múltiples</a:t>
            </a:r>
            <a:r>
              <a:rPr sz="1200" spc="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spc="2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implementaciones</a:t>
            </a:r>
            <a:r>
              <a:rPr sz="1200" spc="109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en</a:t>
            </a:r>
            <a:r>
              <a:rPr sz="1200" spc="106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países</a:t>
            </a:r>
            <a:r>
              <a:rPr sz="1200" spc="12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spc="12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 </a:t>
            </a:r>
            <a:r>
              <a:rPr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Latinoamérica</a:t>
            </a: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  <a:p>
            <a:pPr marL="180395" marR="1950" indent="-175762">
              <a:spcBef>
                <a:spcPts val="883"/>
              </a:spcBef>
              <a:buClr>
                <a:srgbClr val="E4117A"/>
              </a:buClr>
              <a:buSzPct val="100000"/>
              <a:buFont typeface="Courier New" panose="02070309020205020404" pitchFamily="49" charset="0"/>
              <a:buChar char="o"/>
              <a:tabLst>
                <a:tab pos="180395" algn="l"/>
              </a:tabLst>
              <a:defRPr sz="3000" b="1">
                <a:solidFill>
                  <a:srgbClr val="2B035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</a:t>
            </a:r>
            <a:r>
              <a:rPr sz="1200" spc="78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años</a:t>
            </a:r>
            <a:r>
              <a:rPr sz="1200" spc="8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</a:t>
            </a:r>
            <a:r>
              <a:rPr sz="1200" spc="9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spc="19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experiencia</a:t>
            </a:r>
            <a:r>
              <a:rPr sz="1200" spc="98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spc="19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apoyando</a:t>
            </a:r>
            <a:r>
              <a:rPr sz="1200" spc="19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</a:t>
            </a:r>
            <a:r>
              <a:rPr sz="1200" spc="58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</a:t>
            </a:r>
            <a:r>
              <a:rPr sz="1200" spc="67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spc="19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industria</a:t>
            </a:r>
            <a:r>
              <a:rPr sz="1200" spc="84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spc="17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aseguradora</a:t>
            </a:r>
            <a:r>
              <a:rPr sz="1200" spc="17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</p:txBody>
      </p:sp>
      <p:pic>
        <p:nvPicPr>
          <p:cNvPr id="2" name="photo-1470219556762-1771e7f9427d.jpeg">
            <a:extLst>
              <a:ext uri="{FF2B5EF4-FFF2-40B4-BE49-F238E27FC236}">
                <a16:creationId xmlns:a16="http://schemas.microsoft.com/office/drawing/2014/main" id="{6949F876-E7B4-0060-CE39-CE6FABC2BD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656" t="781" r="30656" b="781"/>
          <a:stretch>
            <a:fillRect/>
          </a:stretch>
        </p:blipFill>
        <p:spPr>
          <a:xfrm>
            <a:off x="0" y="0"/>
            <a:ext cx="9144000" cy="51435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247" y="0"/>
                </a:moveTo>
                <a:cubicBezTo>
                  <a:pt x="13243" y="250"/>
                  <a:pt x="13242" y="529"/>
                  <a:pt x="13242" y="875"/>
                </a:cubicBezTo>
                <a:lnTo>
                  <a:pt x="13242" y="15022"/>
                </a:lnTo>
                <a:cubicBezTo>
                  <a:pt x="13242" y="15918"/>
                  <a:pt x="13242" y="16456"/>
                  <a:pt x="13312" y="16815"/>
                </a:cubicBezTo>
                <a:cubicBezTo>
                  <a:pt x="13429" y="17387"/>
                  <a:pt x="13682" y="17837"/>
                  <a:pt x="14004" y="18045"/>
                </a:cubicBezTo>
                <a:cubicBezTo>
                  <a:pt x="14131" y="18127"/>
                  <a:pt x="14265" y="18169"/>
                  <a:pt x="14400" y="18169"/>
                </a:cubicBezTo>
                <a:cubicBezTo>
                  <a:pt x="14535" y="18169"/>
                  <a:pt x="14669" y="18127"/>
                  <a:pt x="14796" y="18045"/>
                </a:cubicBezTo>
                <a:cubicBezTo>
                  <a:pt x="15118" y="17837"/>
                  <a:pt x="15371" y="17387"/>
                  <a:pt x="15488" y="16815"/>
                </a:cubicBezTo>
                <a:cubicBezTo>
                  <a:pt x="15558" y="16456"/>
                  <a:pt x="15558" y="15918"/>
                  <a:pt x="15558" y="15022"/>
                </a:cubicBezTo>
                <a:lnTo>
                  <a:pt x="15558" y="875"/>
                </a:lnTo>
                <a:cubicBezTo>
                  <a:pt x="15558" y="529"/>
                  <a:pt x="15557" y="250"/>
                  <a:pt x="15553" y="0"/>
                </a:cubicBezTo>
                <a:lnTo>
                  <a:pt x="13247" y="0"/>
                </a:lnTo>
                <a:close/>
                <a:moveTo>
                  <a:pt x="20567" y="0"/>
                </a:moveTo>
                <a:lnTo>
                  <a:pt x="20567" y="13228"/>
                </a:lnTo>
                <a:cubicBezTo>
                  <a:pt x="20567" y="14124"/>
                  <a:pt x="20567" y="14662"/>
                  <a:pt x="20637" y="15021"/>
                </a:cubicBezTo>
                <a:cubicBezTo>
                  <a:pt x="20754" y="15593"/>
                  <a:pt x="21008" y="16043"/>
                  <a:pt x="21329" y="16251"/>
                </a:cubicBezTo>
                <a:cubicBezTo>
                  <a:pt x="21417" y="16308"/>
                  <a:pt x="21508" y="16344"/>
                  <a:pt x="21600" y="16362"/>
                </a:cubicBezTo>
                <a:lnTo>
                  <a:pt x="21600" y="0"/>
                </a:lnTo>
                <a:lnTo>
                  <a:pt x="20567" y="0"/>
                </a:lnTo>
                <a:close/>
                <a:moveTo>
                  <a:pt x="16842" y="1017"/>
                </a:moveTo>
                <a:cubicBezTo>
                  <a:pt x="16707" y="1017"/>
                  <a:pt x="16573" y="1059"/>
                  <a:pt x="16446" y="1141"/>
                </a:cubicBezTo>
                <a:cubicBezTo>
                  <a:pt x="16124" y="1349"/>
                  <a:pt x="15871" y="1800"/>
                  <a:pt x="15754" y="2372"/>
                </a:cubicBezTo>
                <a:cubicBezTo>
                  <a:pt x="15684" y="2730"/>
                  <a:pt x="15684" y="3268"/>
                  <a:pt x="15684" y="4164"/>
                </a:cubicBezTo>
                <a:lnTo>
                  <a:pt x="15684" y="21600"/>
                </a:lnTo>
                <a:lnTo>
                  <a:pt x="18000" y="21600"/>
                </a:lnTo>
                <a:lnTo>
                  <a:pt x="18000" y="4164"/>
                </a:lnTo>
                <a:cubicBezTo>
                  <a:pt x="18000" y="3268"/>
                  <a:pt x="18000" y="2730"/>
                  <a:pt x="17930" y="2372"/>
                </a:cubicBezTo>
                <a:cubicBezTo>
                  <a:pt x="17813" y="1800"/>
                  <a:pt x="17560" y="1349"/>
                  <a:pt x="17238" y="1141"/>
                </a:cubicBezTo>
                <a:cubicBezTo>
                  <a:pt x="17111" y="1059"/>
                  <a:pt x="16977" y="1017"/>
                  <a:pt x="16842" y="1017"/>
                </a:cubicBezTo>
                <a:close/>
                <a:moveTo>
                  <a:pt x="19284" y="1954"/>
                </a:moveTo>
                <a:cubicBezTo>
                  <a:pt x="19148" y="1954"/>
                  <a:pt x="19015" y="1997"/>
                  <a:pt x="18888" y="2079"/>
                </a:cubicBezTo>
                <a:cubicBezTo>
                  <a:pt x="18566" y="2287"/>
                  <a:pt x="18313" y="2737"/>
                  <a:pt x="18195" y="3309"/>
                </a:cubicBezTo>
                <a:cubicBezTo>
                  <a:pt x="18126" y="3668"/>
                  <a:pt x="18126" y="4206"/>
                  <a:pt x="18126" y="5102"/>
                </a:cubicBezTo>
                <a:lnTo>
                  <a:pt x="18126" y="16498"/>
                </a:lnTo>
                <a:cubicBezTo>
                  <a:pt x="18126" y="17394"/>
                  <a:pt x="18126" y="17932"/>
                  <a:pt x="18195" y="18291"/>
                </a:cubicBezTo>
                <a:cubicBezTo>
                  <a:pt x="18313" y="18863"/>
                  <a:pt x="18566" y="19313"/>
                  <a:pt x="18888" y="19521"/>
                </a:cubicBezTo>
                <a:cubicBezTo>
                  <a:pt x="19015" y="19603"/>
                  <a:pt x="19148" y="19646"/>
                  <a:pt x="19284" y="19646"/>
                </a:cubicBezTo>
                <a:cubicBezTo>
                  <a:pt x="19419" y="19646"/>
                  <a:pt x="19553" y="19603"/>
                  <a:pt x="19680" y="19521"/>
                </a:cubicBezTo>
                <a:cubicBezTo>
                  <a:pt x="20001" y="19313"/>
                  <a:pt x="20255" y="18863"/>
                  <a:pt x="20372" y="18291"/>
                </a:cubicBezTo>
                <a:cubicBezTo>
                  <a:pt x="20442" y="17932"/>
                  <a:pt x="20442" y="17394"/>
                  <a:pt x="20442" y="16498"/>
                </a:cubicBezTo>
                <a:lnTo>
                  <a:pt x="20442" y="5102"/>
                </a:lnTo>
                <a:cubicBezTo>
                  <a:pt x="20442" y="4206"/>
                  <a:pt x="20442" y="3668"/>
                  <a:pt x="20372" y="3309"/>
                </a:cubicBezTo>
                <a:cubicBezTo>
                  <a:pt x="20255" y="2737"/>
                  <a:pt x="20001" y="2287"/>
                  <a:pt x="19680" y="2079"/>
                </a:cubicBezTo>
                <a:cubicBezTo>
                  <a:pt x="19553" y="1997"/>
                  <a:pt x="19419" y="1954"/>
                  <a:pt x="19284" y="1954"/>
                </a:cubicBezTo>
                <a:close/>
                <a:moveTo>
                  <a:pt x="2191" y="2273"/>
                </a:moveTo>
                <a:cubicBezTo>
                  <a:pt x="2056" y="2273"/>
                  <a:pt x="1922" y="2315"/>
                  <a:pt x="1795" y="2397"/>
                </a:cubicBezTo>
                <a:cubicBezTo>
                  <a:pt x="1473" y="2605"/>
                  <a:pt x="1220" y="3056"/>
                  <a:pt x="1102" y="3628"/>
                </a:cubicBezTo>
                <a:cubicBezTo>
                  <a:pt x="1033" y="3986"/>
                  <a:pt x="1033" y="4524"/>
                  <a:pt x="1033" y="5421"/>
                </a:cubicBezTo>
                <a:lnTo>
                  <a:pt x="1033" y="16179"/>
                </a:lnTo>
                <a:cubicBezTo>
                  <a:pt x="1033" y="17076"/>
                  <a:pt x="1033" y="17614"/>
                  <a:pt x="1102" y="17972"/>
                </a:cubicBezTo>
                <a:cubicBezTo>
                  <a:pt x="1220" y="18544"/>
                  <a:pt x="1473" y="18995"/>
                  <a:pt x="1795" y="19203"/>
                </a:cubicBezTo>
                <a:cubicBezTo>
                  <a:pt x="1922" y="19285"/>
                  <a:pt x="2056" y="19327"/>
                  <a:pt x="2191" y="19327"/>
                </a:cubicBezTo>
                <a:cubicBezTo>
                  <a:pt x="2326" y="19327"/>
                  <a:pt x="2460" y="19285"/>
                  <a:pt x="2587" y="19203"/>
                </a:cubicBezTo>
                <a:cubicBezTo>
                  <a:pt x="2908" y="18995"/>
                  <a:pt x="3162" y="18544"/>
                  <a:pt x="3279" y="17972"/>
                </a:cubicBezTo>
                <a:cubicBezTo>
                  <a:pt x="3349" y="17614"/>
                  <a:pt x="3349" y="17076"/>
                  <a:pt x="3349" y="16179"/>
                </a:cubicBezTo>
                <a:lnTo>
                  <a:pt x="3349" y="5421"/>
                </a:lnTo>
                <a:cubicBezTo>
                  <a:pt x="3349" y="4524"/>
                  <a:pt x="3349" y="3986"/>
                  <a:pt x="3279" y="3628"/>
                </a:cubicBezTo>
                <a:cubicBezTo>
                  <a:pt x="3162" y="3056"/>
                  <a:pt x="2908" y="2605"/>
                  <a:pt x="2587" y="2397"/>
                </a:cubicBezTo>
                <a:cubicBezTo>
                  <a:pt x="2460" y="2315"/>
                  <a:pt x="2326" y="2273"/>
                  <a:pt x="2191" y="2273"/>
                </a:cubicBezTo>
                <a:close/>
                <a:moveTo>
                  <a:pt x="11958" y="5224"/>
                </a:moveTo>
                <a:cubicBezTo>
                  <a:pt x="11823" y="5224"/>
                  <a:pt x="11689" y="5267"/>
                  <a:pt x="11562" y="5349"/>
                </a:cubicBezTo>
                <a:cubicBezTo>
                  <a:pt x="11240" y="5557"/>
                  <a:pt x="10987" y="6007"/>
                  <a:pt x="10870" y="6579"/>
                </a:cubicBezTo>
                <a:cubicBezTo>
                  <a:pt x="10800" y="6938"/>
                  <a:pt x="10800" y="7476"/>
                  <a:pt x="10800" y="8372"/>
                </a:cubicBezTo>
                <a:lnTo>
                  <a:pt x="10800" y="13228"/>
                </a:lnTo>
                <a:cubicBezTo>
                  <a:pt x="10800" y="14124"/>
                  <a:pt x="10800" y="14662"/>
                  <a:pt x="10870" y="15021"/>
                </a:cubicBezTo>
                <a:cubicBezTo>
                  <a:pt x="10987" y="15593"/>
                  <a:pt x="11240" y="16043"/>
                  <a:pt x="11562" y="16251"/>
                </a:cubicBezTo>
                <a:cubicBezTo>
                  <a:pt x="11689" y="16333"/>
                  <a:pt x="11823" y="16376"/>
                  <a:pt x="11958" y="16376"/>
                </a:cubicBezTo>
                <a:cubicBezTo>
                  <a:pt x="12093" y="16376"/>
                  <a:pt x="12227" y="16333"/>
                  <a:pt x="12354" y="16251"/>
                </a:cubicBezTo>
                <a:cubicBezTo>
                  <a:pt x="12676" y="16043"/>
                  <a:pt x="12929" y="15593"/>
                  <a:pt x="13046" y="15021"/>
                </a:cubicBezTo>
                <a:cubicBezTo>
                  <a:pt x="13116" y="14662"/>
                  <a:pt x="13116" y="14124"/>
                  <a:pt x="13116" y="13228"/>
                </a:cubicBezTo>
                <a:lnTo>
                  <a:pt x="13116" y="8372"/>
                </a:lnTo>
                <a:cubicBezTo>
                  <a:pt x="13116" y="7476"/>
                  <a:pt x="13116" y="6938"/>
                  <a:pt x="13046" y="6579"/>
                </a:cubicBezTo>
                <a:cubicBezTo>
                  <a:pt x="12929" y="6007"/>
                  <a:pt x="12676" y="5557"/>
                  <a:pt x="12354" y="5349"/>
                </a:cubicBezTo>
                <a:cubicBezTo>
                  <a:pt x="12227" y="5267"/>
                  <a:pt x="12093" y="5224"/>
                  <a:pt x="11958" y="5224"/>
                </a:cubicBezTo>
                <a:close/>
                <a:moveTo>
                  <a:pt x="0" y="5809"/>
                </a:moveTo>
                <a:lnTo>
                  <a:pt x="0" y="16492"/>
                </a:lnTo>
                <a:cubicBezTo>
                  <a:pt x="49" y="16473"/>
                  <a:pt x="98" y="16450"/>
                  <a:pt x="145" y="16419"/>
                </a:cubicBezTo>
                <a:cubicBezTo>
                  <a:pt x="467" y="16211"/>
                  <a:pt x="720" y="15761"/>
                  <a:pt x="837" y="15189"/>
                </a:cubicBezTo>
                <a:cubicBezTo>
                  <a:pt x="907" y="14830"/>
                  <a:pt x="907" y="14292"/>
                  <a:pt x="907" y="13396"/>
                </a:cubicBezTo>
                <a:lnTo>
                  <a:pt x="907" y="8906"/>
                </a:lnTo>
                <a:cubicBezTo>
                  <a:pt x="907" y="8009"/>
                  <a:pt x="907" y="7471"/>
                  <a:pt x="837" y="7112"/>
                </a:cubicBezTo>
                <a:cubicBezTo>
                  <a:pt x="720" y="6541"/>
                  <a:pt x="467" y="6090"/>
                  <a:pt x="145" y="5882"/>
                </a:cubicBezTo>
                <a:cubicBezTo>
                  <a:pt x="98" y="5851"/>
                  <a:pt x="49" y="5828"/>
                  <a:pt x="0" y="5809"/>
                </a:cubicBezTo>
                <a:close/>
              </a:path>
            </a:pathLst>
          </a:custGeom>
        </p:spPr>
      </p:pic>
      <p:sp>
        <p:nvSpPr>
          <p:cNvPr id="8" name="object 4">
            <a:extLst>
              <a:ext uri="{FF2B5EF4-FFF2-40B4-BE49-F238E27FC236}">
                <a16:creationId xmlns:a16="http://schemas.microsoft.com/office/drawing/2014/main" id="{9A5622D6-88E1-03E0-6B87-118DC242951C}"/>
              </a:ext>
            </a:extLst>
          </p:cNvPr>
          <p:cNvSpPr txBox="1"/>
          <p:nvPr/>
        </p:nvSpPr>
        <p:spPr>
          <a:xfrm>
            <a:off x="668666" y="788084"/>
            <a:ext cx="3374416" cy="515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indent="4876">
              <a:lnSpc>
                <a:spcPts val="4300"/>
              </a:lnSpc>
              <a:spcBef>
                <a:spcPts val="38"/>
              </a:spcBef>
              <a:defRPr sz="7800" b="1">
                <a:solidFill>
                  <a:srgbClr val="5A338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s-ES" sz="3000" b="1" dirty="0">
                <a:solidFill>
                  <a:srgbClr val="E4117A"/>
                </a:solidFill>
                <a:sym typeface="Arial"/>
              </a:rPr>
              <a:t>Quiénes somos?</a:t>
            </a:r>
            <a:endParaRPr sz="3000" spc="-4" dirty="0">
              <a:solidFill>
                <a:srgbClr val="E4117A"/>
              </a:solidFill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C01C8C56-3C55-9F49-2BD8-CBF2127295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134" y="228756"/>
            <a:ext cx="1314289" cy="434633"/>
          </a:xfrm>
          <a:prstGeom prst="rect">
            <a:avLst/>
          </a:prstGeom>
        </p:spPr>
      </p:pic>
      <p:sp>
        <p:nvSpPr>
          <p:cNvPr id="15" name="Shape">
            <a:extLst>
              <a:ext uri="{FF2B5EF4-FFF2-40B4-BE49-F238E27FC236}">
                <a16:creationId xmlns:a16="http://schemas.microsoft.com/office/drawing/2014/main" id="{28974873-78B1-4807-11D6-805A61472CE7}"/>
              </a:ext>
            </a:extLst>
          </p:cNvPr>
          <p:cNvSpPr/>
          <p:nvPr/>
        </p:nvSpPr>
        <p:spPr>
          <a:xfrm>
            <a:off x="219804" y="918038"/>
            <a:ext cx="305330" cy="3297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3" h="21546" extrusionOk="0">
                <a:moveTo>
                  <a:pt x="9913" y="0"/>
                </a:moveTo>
                <a:cubicBezTo>
                  <a:pt x="9651" y="-2"/>
                  <a:pt x="9395" y="44"/>
                  <a:pt x="9153" y="148"/>
                </a:cubicBezTo>
                <a:cubicBezTo>
                  <a:pt x="8961" y="231"/>
                  <a:pt x="8789" y="346"/>
                  <a:pt x="8639" y="485"/>
                </a:cubicBezTo>
                <a:cubicBezTo>
                  <a:pt x="8491" y="624"/>
                  <a:pt x="8365" y="794"/>
                  <a:pt x="8276" y="971"/>
                </a:cubicBezTo>
                <a:cubicBezTo>
                  <a:pt x="8050" y="1420"/>
                  <a:pt x="8050" y="1930"/>
                  <a:pt x="8276" y="2378"/>
                </a:cubicBezTo>
                <a:cubicBezTo>
                  <a:pt x="8348" y="2517"/>
                  <a:pt x="8469" y="2666"/>
                  <a:pt x="8640" y="2844"/>
                </a:cubicBezTo>
                <a:cubicBezTo>
                  <a:pt x="8812" y="3023"/>
                  <a:pt x="9035" y="3231"/>
                  <a:pt x="9314" y="3488"/>
                </a:cubicBezTo>
                <a:lnTo>
                  <a:pt x="15360" y="9098"/>
                </a:lnTo>
                <a:lnTo>
                  <a:pt x="2761" y="9098"/>
                </a:lnTo>
                <a:cubicBezTo>
                  <a:pt x="2367" y="9098"/>
                  <a:pt x="2053" y="9098"/>
                  <a:pt x="1797" y="9110"/>
                </a:cubicBezTo>
                <a:cubicBezTo>
                  <a:pt x="1542" y="9122"/>
                  <a:pt x="1345" y="9147"/>
                  <a:pt x="1188" y="9197"/>
                </a:cubicBezTo>
                <a:cubicBezTo>
                  <a:pt x="685" y="9365"/>
                  <a:pt x="289" y="9732"/>
                  <a:pt x="107" y="10198"/>
                </a:cubicBezTo>
                <a:cubicBezTo>
                  <a:pt x="35" y="10383"/>
                  <a:pt x="0" y="10577"/>
                  <a:pt x="0" y="10773"/>
                </a:cubicBezTo>
                <a:cubicBezTo>
                  <a:pt x="0" y="10969"/>
                  <a:pt x="35" y="11164"/>
                  <a:pt x="107" y="11348"/>
                </a:cubicBezTo>
                <a:cubicBezTo>
                  <a:pt x="290" y="11813"/>
                  <a:pt x="686" y="12170"/>
                  <a:pt x="1188" y="12339"/>
                </a:cubicBezTo>
                <a:cubicBezTo>
                  <a:pt x="1345" y="12390"/>
                  <a:pt x="1542" y="12417"/>
                  <a:pt x="1797" y="12432"/>
                </a:cubicBezTo>
                <a:cubicBezTo>
                  <a:pt x="2053" y="12446"/>
                  <a:pt x="2367" y="12448"/>
                  <a:pt x="2761" y="12448"/>
                </a:cubicBezTo>
                <a:lnTo>
                  <a:pt x="15371" y="12448"/>
                </a:lnTo>
                <a:lnTo>
                  <a:pt x="9314" y="18058"/>
                </a:lnTo>
                <a:cubicBezTo>
                  <a:pt x="9035" y="18316"/>
                  <a:pt x="8810" y="18521"/>
                  <a:pt x="8635" y="18697"/>
                </a:cubicBezTo>
                <a:cubicBezTo>
                  <a:pt x="8461" y="18873"/>
                  <a:pt x="8338" y="19019"/>
                  <a:pt x="8265" y="19158"/>
                </a:cubicBezTo>
                <a:cubicBezTo>
                  <a:pt x="8039" y="19607"/>
                  <a:pt x="8049" y="20127"/>
                  <a:pt x="8276" y="20576"/>
                </a:cubicBezTo>
                <a:cubicBezTo>
                  <a:pt x="8365" y="20753"/>
                  <a:pt x="8490" y="20913"/>
                  <a:pt x="8639" y="21051"/>
                </a:cubicBezTo>
                <a:cubicBezTo>
                  <a:pt x="8789" y="21190"/>
                  <a:pt x="8962" y="21305"/>
                  <a:pt x="9153" y="21388"/>
                </a:cubicBezTo>
                <a:cubicBezTo>
                  <a:pt x="9637" y="21598"/>
                  <a:pt x="10199" y="21597"/>
                  <a:pt x="10683" y="21388"/>
                </a:cubicBezTo>
                <a:cubicBezTo>
                  <a:pt x="10833" y="21321"/>
                  <a:pt x="10991" y="21209"/>
                  <a:pt x="11181" y="21050"/>
                </a:cubicBezTo>
                <a:cubicBezTo>
                  <a:pt x="11371" y="20891"/>
                  <a:pt x="11593" y="20685"/>
                  <a:pt x="11871" y="20427"/>
                </a:cubicBezTo>
                <a:lnTo>
                  <a:pt x="20336" y="12587"/>
                </a:lnTo>
                <a:cubicBezTo>
                  <a:pt x="20469" y="12464"/>
                  <a:pt x="20590" y="12353"/>
                  <a:pt x="20699" y="12252"/>
                </a:cubicBezTo>
                <a:cubicBezTo>
                  <a:pt x="20808" y="12150"/>
                  <a:pt x="20905" y="12058"/>
                  <a:pt x="20989" y="11972"/>
                </a:cubicBezTo>
                <a:cubicBezTo>
                  <a:pt x="20998" y="11964"/>
                  <a:pt x="21012" y="11961"/>
                  <a:pt x="21021" y="11953"/>
                </a:cubicBezTo>
                <a:cubicBezTo>
                  <a:pt x="21170" y="11815"/>
                  <a:pt x="21285" y="11654"/>
                  <a:pt x="21374" y="11477"/>
                </a:cubicBezTo>
                <a:cubicBezTo>
                  <a:pt x="21600" y="11028"/>
                  <a:pt x="21600" y="10518"/>
                  <a:pt x="21374" y="10069"/>
                </a:cubicBezTo>
                <a:cubicBezTo>
                  <a:pt x="21285" y="9892"/>
                  <a:pt x="21170" y="9722"/>
                  <a:pt x="21021" y="9584"/>
                </a:cubicBezTo>
                <a:cubicBezTo>
                  <a:pt x="21003" y="9568"/>
                  <a:pt x="20975" y="9570"/>
                  <a:pt x="20957" y="9554"/>
                </a:cubicBezTo>
                <a:cubicBezTo>
                  <a:pt x="20874" y="9471"/>
                  <a:pt x="20783" y="9384"/>
                  <a:pt x="20680" y="9288"/>
                </a:cubicBezTo>
                <a:cubicBezTo>
                  <a:pt x="20578" y="9192"/>
                  <a:pt x="20464" y="9087"/>
                  <a:pt x="20336" y="8969"/>
                </a:cubicBezTo>
                <a:lnTo>
                  <a:pt x="11871" y="1120"/>
                </a:lnTo>
                <a:cubicBezTo>
                  <a:pt x="11593" y="862"/>
                  <a:pt x="11371" y="655"/>
                  <a:pt x="11181" y="496"/>
                </a:cubicBezTo>
                <a:cubicBezTo>
                  <a:pt x="10991" y="337"/>
                  <a:pt x="10833" y="226"/>
                  <a:pt x="10683" y="158"/>
                </a:cubicBezTo>
                <a:cubicBezTo>
                  <a:pt x="10441" y="54"/>
                  <a:pt x="10174" y="1"/>
                  <a:pt x="9913" y="0"/>
                </a:cubicBezTo>
                <a:close/>
              </a:path>
            </a:pathLst>
          </a:custGeom>
          <a:solidFill>
            <a:srgbClr val="6A3187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lnSpc>
                <a:spcPct val="100000"/>
              </a:lnSpc>
              <a:defRPr sz="3200" spc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accel="50000" decel="5000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accel="50000" decel="5000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dvAuto="0"/>
      <p:bldP spid="15" grpId="0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6965DDF1-3514-5BB3-897E-CF2E1C2AE95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2000"/>
          </a:blip>
          <a:stretch>
            <a:fillRect/>
          </a:stretch>
        </p:blipFill>
        <p:spPr>
          <a:xfrm>
            <a:off x="6732270" y="-1"/>
            <a:ext cx="2411731" cy="5143501"/>
          </a:xfrm>
          <a:prstGeom prst="rect">
            <a:avLst/>
          </a:prstGeom>
        </p:spPr>
      </p:pic>
      <p:sp>
        <p:nvSpPr>
          <p:cNvPr id="313" name="object 3"/>
          <p:cNvSpPr txBox="1"/>
          <p:nvPr/>
        </p:nvSpPr>
        <p:spPr>
          <a:xfrm>
            <a:off x="887243" y="2716726"/>
            <a:ext cx="1792427" cy="20005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indent="4876" algn="ctr">
              <a:spcBef>
                <a:spcPts val="38"/>
              </a:spcBef>
              <a:defRPr sz="3000" b="1">
                <a:solidFill>
                  <a:srgbClr val="5A338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400" dirty="0" err="1"/>
              <a:t>Fidens</a:t>
            </a:r>
            <a:r>
              <a:rPr sz="1400" spc="-27" dirty="0"/>
              <a:t> </a:t>
            </a:r>
            <a:r>
              <a:rPr sz="1400" spc="-4" dirty="0"/>
              <a:t>Platform</a:t>
            </a:r>
          </a:p>
          <a:p>
            <a:pPr marR="1950" indent="4876" algn="ctr">
              <a:defRPr sz="3000">
                <a:solidFill>
                  <a:srgbClr val="5A338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400" dirty="0" err="1"/>
              <a:t>Distribución</a:t>
            </a:r>
            <a:r>
              <a:rPr sz="1400" dirty="0"/>
              <a:t> Digital de </a:t>
            </a:r>
            <a:r>
              <a:rPr sz="1400" dirty="0" err="1"/>
              <a:t>Seguros</a:t>
            </a:r>
            <a:r>
              <a:rPr sz="1400" dirty="0"/>
              <a:t>, </a:t>
            </a:r>
            <a:r>
              <a:rPr sz="1400" dirty="0" err="1"/>
              <a:t>mejorando</a:t>
            </a:r>
            <a:r>
              <a:rPr sz="1400" dirty="0"/>
              <a:t> </a:t>
            </a:r>
            <a:r>
              <a:rPr sz="1400" dirty="0" err="1"/>
              <a:t>los</a:t>
            </a:r>
            <a:r>
              <a:rPr sz="1400" dirty="0"/>
              <a:t> </a:t>
            </a:r>
            <a:r>
              <a:rPr sz="1400" dirty="0" err="1"/>
              <a:t>costos</a:t>
            </a:r>
            <a:r>
              <a:rPr sz="1400" dirty="0"/>
              <a:t> de </a:t>
            </a:r>
            <a:r>
              <a:rPr sz="1400" dirty="0" err="1"/>
              <a:t>adquisición</a:t>
            </a:r>
            <a:r>
              <a:rPr sz="1400" dirty="0"/>
              <a:t> de </a:t>
            </a:r>
            <a:r>
              <a:rPr sz="1400" dirty="0" err="1"/>
              <a:t>negocios</a:t>
            </a:r>
            <a:r>
              <a:rPr sz="1400" dirty="0"/>
              <a:t> y </a:t>
            </a:r>
            <a:r>
              <a:rPr sz="1400" dirty="0" err="1"/>
              <a:t>clientes</a:t>
            </a:r>
            <a:r>
              <a:rPr sz="1400" spc="-4" dirty="0"/>
              <a:t>.</a:t>
            </a:r>
          </a:p>
          <a:p>
            <a:pPr marR="1950" indent="4876" algn="ctr">
              <a:defRPr sz="3000" spc="-10">
                <a:solidFill>
                  <a:srgbClr val="5A3389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1400" spc="-4" dirty="0"/>
          </a:p>
          <a:p>
            <a:pPr marR="1950" indent="4876" algn="ctr">
              <a:defRPr sz="3200" b="1">
                <a:solidFill>
                  <a:srgbClr val="5A338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600" dirty="0" err="1">
                <a:solidFill>
                  <a:srgbClr val="E4117A"/>
                </a:solidFill>
              </a:rPr>
              <a:t>Transformación</a:t>
            </a:r>
            <a:r>
              <a:rPr sz="1600" dirty="0">
                <a:solidFill>
                  <a:srgbClr val="E4117A"/>
                </a:solidFill>
              </a:rPr>
              <a:t> Digital</a:t>
            </a:r>
          </a:p>
        </p:txBody>
      </p:sp>
      <p:sp>
        <p:nvSpPr>
          <p:cNvPr id="314" name="object 4"/>
          <p:cNvSpPr txBox="1"/>
          <p:nvPr/>
        </p:nvSpPr>
        <p:spPr>
          <a:xfrm>
            <a:off x="3490238" y="2716726"/>
            <a:ext cx="1991097" cy="20005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indent="4876" algn="ctr">
              <a:spcBef>
                <a:spcPts val="38"/>
              </a:spcBef>
              <a:defRPr sz="3000" b="1">
                <a:solidFill>
                  <a:srgbClr val="5A338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400" dirty="0" err="1"/>
              <a:t>Fidens</a:t>
            </a:r>
            <a:r>
              <a:rPr sz="1400" spc="-25" dirty="0"/>
              <a:t> </a:t>
            </a:r>
            <a:r>
              <a:rPr sz="1400" spc="-4" dirty="0"/>
              <a:t>Connect</a:t>
            </a:r>
          </a:p>
          <a:p>
            <a:pPr marR="1950" indent="4876" algn="ctr">
              <a:defRPr sz="3000">
                <a:solidFill>
                  <a:srgbClr val="5A338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400" dirty="0" err="1"/>
              <a:t>Eficiencia</a:t>
            </a:r>
            <a:r>
              <a:rPr sz="1400" dirty="0"/>
              <a:t> </a:t>
            </a:r>
            <a:r>
              <a:rPr sz="1400" dirty="0" err="1"/>
              <a:t>Operativa</a:t>
            </a:r>
            <a:r>
              <a:rPr sz="1400" dirty="0"/>
              <a:t> </a:t>
            </a:r>
            <a:r>
              <a:rPr sz="1400" dirty="0" err="1"/>
              <a:t>en</a:t>
            </a:r>
            <a:r>
              <a:rPr sz="1400" dirty="0"/>
              <a:t> </a:t>
            </a:r>
            <a:r>
              <a:rPr sz="1400" dirty="0" err="1"/>
              <a:t>Procesos</a:t>
            </a:r>
            <a:r>
              <a:rPr sz="1400" dirty="0"/>
              <a:t> de </a:t>
            </a:r>
            <a:r>
              <a:rPr sz="1400" dirty="0" err="1"/>
              <a:t>administración</a:t>
            </a:r>
            <a:r>
              <a:rPr sz="1400" dirty="0"/>
              <a:t> de </a:t>
            </a:r>
            <a:r>
              <a:rPr sz="1400" dirty="0" err="1"/>
              <a:t>seguros</a:t>
            </a:r>
            <a:r>
              <a:rPr sz="1400" dirty="0"/>
              <a:t>, </a:t>
            </a:r>
            <a:r>
              <a:rPr sz="1400" dirty="0" err="1"/>
              <a:t>optimizando</a:t>
            </a:r>
            <a:r>
              <a:rPr sz="1400" dirty="0"/>
              <a:t> </a:t>
            </a:r>
            <a:r>
              <a:rPr sz="1400" dirty="0" err="1"/>
              <a:t>gastos</a:t>
            </a:r>
            <a:r>
              <a:rPr sz="1400" dirty="0"/>
              <a:t> </a:t>
            </a:r>
            <a:r>
              <a:rPr sz="1400" dirty="0" err="1"/>
              <a:t>operativos</a:t>
            </a:r>
            <a:r>
              <a:rPr sz="1400" spc="-4" dirty="0"/>
              <a:t>.</a:t>
            </a:r>
          </a:p>
          <a:p>
            <a:pPr marR="1950" indent="4876" algn="ctr">
              <a:defRPr sz="3000" spc="-10">
                <a:solidFill>
                  <a:srgbClr val="5A3389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1400" spc="-4" dirty="0"/>
          </a:p>
          <a:p>
            <a:pPr marR="1950" indent="4876" algn="ctr">
              <a:defRPr sz="3200" b="1">
                <a:solidFill>
                  <a:srgbClr val="5A338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600" dirty="0" err="1">
                <a:solidFill>
                  <a:srgbClr val="E4117A"/>
                </a:solidFill>
              </a:rPr>
              <a:t>Ecosistema</a:t>
            </a:r>
            <a:endParaRPr lang="es-ES" sz="1600" dirty="0">
              <a:solidFill>
                <a:srgbClr val="E4117A"/>
              </a:solidFill>
            </a:endParaRPr>
          </a:p>
          <a:p>
            <a:pPr marR="1950" indent="4876" algn="ctr">
              <a:defRPr sz="3200" b="1">
                <a:solidFill>
                  <a:srgbClr val="5A338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600" dirty="0">
                <a:solidFill>
                  <a:srgbClr val="E4117A"/>
                </a:solidFill>
              </a:rPr>
              <a:t>de Valor</a:t>
            </a:r>
          </a:p>
        </p:txBody>
      </p:sp>
      <p:sp>
        <p:nvSpPr>
          <p:cNvPr id="315" name="object 5"/>
          <p:cNvSpPr txBox="1"/>
          <p:nvPr/>
        </p:nvSpPr>
        <p:spPr>
          <a:xfrm>
            <a:off x="6153875" y="2716726"/>
            <a:ext cx="1991096" cy="20005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R="1950" indent="4876" algn="ctr">
              <a:lnSpc>
                <a:spcPct val="100499"/>
              </a:lnSpc>
              <a:defRPr sz="3000" b="1">
                <a:solidFill>
                  <a:srgbClr val="5A338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400" dirty="0" err="1"/>
              <a:t>Fidens</a:t>
            </a:r>
            <a:r>
              <a:rPr sz="1400" spc="-23" dirty="0"/>
              <a:t> </a:t>
            </a:r>
            <a:r>
              <a:rPr sz="1400" dirty="0"/>
              <a:t>Intelligence</a:t>
            </a:r>
          </a:p>
          <a:p>
            <a:pPr marR="1950" indent="4876" algn="ctr">
              <a:lnSpc>
                <a:spcPct val="100499"/>
              </a:lnSpc>
              <a:defRPr sz="3000">
                <a:solidFill>
                  <a:srgbClr val="5A338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400" dirty="0" err="1"/>
              <a:t>Innovación</a:t>
            </a:r>
            <a:r>
              <a:rPr sz="1400" dirty="0"/>
              <a:t> </a:t>
            </a:r>
            <a:r>
              <a:rPr sz="1400" dirty="0" err="1"/>
              <a:t>en</a:t>
            </a:r>
            <a:r>
              <a:rPr sz="1400" dirty="0"/>
              <a:t> Servicio con </a:t>
            </a:r>
            <a:r>
              <a:rPr sz="1400" dirty="0" err="1"/>
              <a:t>inteligencia</a:t>
            </a:r>
            <a:r>
              <a:rPr sz="1400" dirty="0"/>
              <a:t> artificial, </a:t>
            </a:r>
            <a:r>
              <a:rPr sz="1400" dirty="0" err="1"/>
              <a:t>simplificando</a:t>
            </a:r>
            <a:r>
              <a:rPr sz="1400" dirty="0"/>
              <a:t> la </a:t>
            </a:r>
            <a:r>
              <a:rPr sz="1400" dirty="0" err="1"/>
              <a:t>interacción</a:t>
            </a:r>
            <a:r>
              <a:rPr sz="1400" dirty="0"/>
              <a:t> con la </a:t>
            </a:r>
            <a:r>
              <a:rPr sz="1400" dirty="0" err="1"/>
              <a:t>industria</a:t>
            </a:r>
            <a:r>
              <a:rPr sz="1400" dirty="0"/>
              <a:t> </a:t>
            </a:r>
            <a:r>
              <a:rPr sz="1400" dirty="0" err="1"/>
              <a:t>aseguradora</a:t>
            </a:r>
            <a:r>
              <a:rPr sz="1400" spc="-4" dirty="0"/>
              <a:t>.</a:t>
            </a:r>
          </a:p>
          <a:p>
            <a:pPr marR="1950" indent="4876" algn="ctr">
              <a:lnSpc>
                <a:spcPct val="100499"/>
              </a:lnSpc>
              <a:defRPr sz="3000" spc="-10">
                <a:solidFill>
                  <a:srgbClr val="5A3389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1400" spc="-4" dirty="0"/>
          </a:p>
          <a:p>
            <a:pPr marR="1950" indent="4876" algn="ctr">
              <a:lnSpc>
                <a:spcPct val="100499"/>
              </a:lnSpc>
              <a:defRPr sz="3200" b="1">
                <a:solidFill>
                  <a:srgbClr val="5A338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600" dirty="0" err="1">
                <a:solidFill>
                  <a:srgbClr val="E4117A"/>
                </a:solidFill>
              </a:rPr>
              <a:t>Generando</a:t>
            </a:r>
            <a:r>
              <a:rPr sz="1600" dirty="0">
                <a:solidFill>
                  <a:srgbClr val="E4117A"/>
                </a:solidFill>
              </a:rPr>
              <a:t> </a:t>
            </a:r>
            <a:r>
              <a:rPr sz="1600" dirty="0" err="1">
                <a:solidFill>
                  <a:srgbClr val="E4117A"/>
                </a:solidFill>
              </a:rPr>
              <a:t>Diferenciación</a:t>
            </a:r>
            <a:endParaRPr sz="1600" dirty="0">
              <a:solidFill>
                <a:srgbClr val="E4117A"/>
              </a:solidFill>
            </a:endParaRPr>
          </a:p>
        </p:txBody>
      </p:sp>
      <p:sp>
        <p:nvSpPr>
          <p:cNvPr id="316" name="object 9"/>
          <p:cNvSpPr txBox="1"/>
          <p:nvPr/>
        </p:nvSpPr>
        <p:spPr>
          <a:xfrm>
            <a:off x="7994324" y="4781725"/>
            <a:ext cx="58748" cy="453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indent="12700">
              <a:spcBef>
                <a:spcPts val="100"/>
              </a:spcBef>
              <a:defRPr spc="-5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295"/>
              <a:t>6</a:t>
            </a:r>
          </a:p>
        </p:txBody>
      </p:sp>
      <p:sp>
        <p:nvSpPr>
          <p:cNvPr id="321" name="object 21"/>
          <p:cNvSpPr txBox="1"/>
          <p:nvPr/>
        </p:nvSpPr>
        <p:spPr>
          <a:xfrm>
            <a:off x="3044313" y="788084"/>
            <a:ext cx="5646492" cy="519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indent="4876">
              <a:spcBef>
                <a:spcPts val="38"/>
              </a:spcBef>
              <a:defRPr sz="4400" spc="-75">
                <a:solidFill>
                  <a:srgbClr val="5A338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689" dirty="0"/>
              <a:t>En </a:t>
            </a:r>
            <a:r>
              <a:rPr sz="1689" b="1" dirty="0" err="1"/>
              <a:t>Fidens</a:t>
            </a:r>
            <a:r>
              <a:rPr sz="1689" b="1" dirty="0"/>
              <a:t> Insurtech </a:t>
            </a:r>
            <a:r>
              <a:rPr sz="1689" dirty="0" err="1"/>
              <a:t>estamos</a:t>
            </a:r>
            <a:r>
              <a:rPr sz="1689" dirty="0"/>
              <a:t> </a:t>
            </a:r>
            <a:r>
              <a:rPr sz="1689" dirty="0" err="1"/>
              <a:t>enfocados</a:t>
            </a:r>
            <a:r>
              <a:rPr sz="1689" dirty="0"/>
              <a:t> </a:t>
            </a:r>
            <a:r>
              <a:rPr sz="1689" dirty="0" err="1"/>
              <a:t>en</a:t>
            </a:r>
            <a:r>
              <a:rPr sz="1689" dirty="0"/>
              <a:t> la </a:t>
            </a:r>
            <a:r>
              <a:rPr sz="1689" b="1" dirty="0" err="1"/>
              <a:t>Transformación</a:t>
            </a:r>
            <a:r>
              <a:rPr sz="1689" b="1" dirty="0"/>
              <a:t> Digital</a:t>
            </a:r>
            <a:r>
              <a:rPr sz="1689" dirty="0"/>
              <a:t> de la Industria </a:t>
            </a:r>
            <a:r>
              <a:rPr sz="1689" dirty="0" err="1"/>
              <a:t>Aseguradora</a:t>
            </a:r>
            <a:r>
              <a:rPr sz="1689" dirty="0"/>
              <a:t> con </a:t>
            </a:r>
            <a:r>
              <a:rPr sz="1689" b="1" dirty="0"/>
              <a:t>3 Pilares </a:t>
            </a:r>
            <a:r>
              <a:rPr sz="1689" b="1" dirty="0" err="1"/>
              <a:t>Estratégicos</a:t>
            </a:r>
            <a:r>
              <a:rPr sz="1689" dirty="0"/>
              <a:t>: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13773C00-6ECB-9CD2-0865-930178363651}"/>
              </a:ext>
            </a:extLst>
          </p:cNvPr>
          <p:cNvSpPr txBox="1"/>
          <p:nvPr/>
        </p:nvSpPr>
        <p:spPr>
          <a:xfrm>
            <a:off x="668666" y="788084"/>
            <a:ext cx="3374416" cy="515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indent="4876">
              <a:lnSpc>
                <a:spcPts val="4300"/>
              </a:lnSpc>
              <a:spcBef>
                <a:spcPts val="38"/>
              </a:spcBef>
              <a:defRPr sz="7800" b="1">
                <a:solidFill>
                  <a:srgbClr val="5A338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s-ES" sz="3000" b="1" dirty="0">
                <a:solidFill>
                  <a:srgbClr val="E4117A"/>
                </a:solidFill>
                <a:sym typeface="Arial"/>
              </a:rPr>
              <a:t>Productos</a:t>
            </a:r>
            <a:endParaRPr sz="3000" spc="-4" dirty="0">
              <a:solidFill>
                <a:srgbClr val="E4117A"/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D0C14E5-0EF2-DC37-CFAB-B1223857AF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134" y="228756"/>
            <a:ext cx="1314289" cy="434633"/>
          </a:xfrm>
          <a:prstGeom prst="rect">
            <a:avLst/>
          </a:prstGeom>
        </p:spPr>
      </p:pic>
      <p:sp>
        <p:nvSpPr>
          <p:cNvPr id="6" name="Shape">
            <a:extLst>
              <a:ext uri="{FF2B5EF4-FFF2-40B4-BE49-F238E27FC236}">
                <a16:creationId xmlns:a16="http://schemas.microsoft.com/office/drawing/2014/main" id="{D2E47D37-C8BE-4CD8-84D5-8A17550F9F2A}"/>
              </a:ext>
            </a:extLst>
          </p:cNvPr>
          <p:cNvSpPr/>
          <p:nvPr/>
        </p:nvSpPr>
        <p:spPr>
          <a:xfrm>
            <a:off x="219804" y="918038"/>
            <a:ext cx="305330" cy="3297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3" h="21546" extrusionOk="0">
                <a:moveTo>
                  <a:pt x="9913" y="0"/>
                </a:moveTo>
                <a:cubicBezTo>
                  <a:pt x="9651" y="-2"/>
                  <a:pt x="9395" y="44"/>
                  <a:pt x="9153" y="148"/>
                </a:cubicBezTo>
                <a:cubicBezTo>
                  <a:pt x="8961" y="231"/>
                  <a:pt x="8789" y="346"/>
                  <a:pt x="8639" y="485"/>
                </a:cubicBezTo>
                <a:cubicBezTo>
                  <a:pt x="8491" y="624"/>
                  <a:pt x="8365" y="794"/>
                  <a:pt x="8276" y="971"/>
                </a:cubicBezTo>
                <a:cubicBezTo>
                  <a:pt x="8050" y="1420"/>
                  <a:pt x="8050" y="1930"/>
                  <a:pt x="8276" y="2378"/>
                </a:cubicBezTo>
                <a:cubicBezTo>
                  <a:pt x="8348" y="2517"/>
                  <a:pt x="8469" y="2666"/>
                  <a:pt x="8640" y="2844"/>
                </a:cubicBezTo>
                <a:cubicBezTo>
                  <a:pt x="8812" y="3023"/>
                  <a:pt x="9035" y="3231"/>
                  <a:pt x="9314" y="3488"/>
                </a:cubicBezTo>
                <a:lnTo>
                  <a:pt x="15360" y="9098"/>
                </a:lnTo>
                <a:lnTo>
                  <a:pt x="2761" y="9098"/>
                </a:lnTo>
                <a:cubicBezTo>
                  <a:pt x="2367" y="9098"/>
                  <a:pt x="2053" y="9098"/>
                  <a:pt x="1797" y="9110"/>
                </a:cubicBezTo>
                <a:cubicBezTo>
                  <a:pt x="1542" y="9122"/>
                  <a:pt x="1345" y="9147"/>
                  <a:pt x="1188" y="9197"/>
                </a:cubicBezTo>
                <a:cubicBezTo>
                  <a:pt x="685" y="9365"/>
                  <a:pt x="289" y="9732"/>
                  <a:pt x="107" y="10198"/>
                </a:cubicBezTo>
                <a:cubicBezTo>
                  <a:pt x="35" y="10383"/>
                  <a:pt x="0" y="10577"/>
                  <a:pt x="0" y="10773"/>
                </a:cubicBezTo>
                <a:cubicBezTo>
                  <a:pt x="0" y="10969"/>
                  <a:pt x="35" y="11164"/>
                  <a:pt x="107" y="11348"/>
                </a:cubicBezTo>
                <a:cubicBezTo>
                  <a:pt x="290" y="11813"/>
                  <a:pt x="686" y="12170"/>
                  <a:pt x="1188" y="12339"/>
                </a:cubicBezTo>
                <a:cubicBezTo>
                  <a:pt x="1345" y="12390"/>
                  <a:pt x="1542" y="12417"/>
                  <a:pt x="1797" y="12432"/>
                </a:cubicBezTo>
                <a:cubicBezTo>
                  <a:pt x="2053" y="12446"/>
                  <a:pt x="2367" y="12448"/>
                  <a:pt x="2761" y="12448"/>
                </a:cubicBezTo>
                <a:lnTo>
                  <a:pt x="15371" y="12448"/>
                </a:lnTo>
                <a:lnTo>
                  <a:pt x="9314" y="18058"/>
                </a:lnTo>
                <a:cubicBezTo>
                  <a:pt x="9035" y="18316"/>
                  <a:pt x="8810" y="18521"/>
                  <a:pt x="8635" y="18697"/>
                </a:cubicBezTo>
                <a:cubicBezTo>
                  <a:pt x="8461" y="18873"/>
                  <a:pt x="8338" y="19019"/>
                  <a:pt x="8265" y="19158"/>
                </a:cubicBezTo>
                <a:cubicBezTo>
                  <a:pt x="8039" y="19607"/>
                  <a:pt x="8049" y="20127"/>
                  <a:pt x="8276" y="20576"/>
                </a:cubicBezTo>
                <a:cubicBezTo>
                  <a:pt x="8365" y="20753"/>
                  <a:pt x="8490" y="20913"/>
                  <a:pt x="8639" y="21051"/>
                </a:cubicBezTo>
                <a:cubicBezTo>
                  <a:pt x="8789" y="21190"/>
                  <a:pt x="8962" y="21305"/>
                  <a:pt x="9153" y="21388"/>
                </a:cubicBezTo>
                <a:cubicBezTo>
                  <a:pt x="9637" y="21598"/>
                  <a:pt x="10199" y="21597"/>
                  <a:pt x="10683" y="21388"/>
                </a:cubicBezTo>
                <a:cubicBezTo>
                  <a:pt x="10833" y="21321"/>
                  <a:pt x="10991" y="21209"/>
                  <a:pt x="11181" y="21050"/>
                </a:cubicBezTo>
                <a:cubicBezTo>
                  <a:pt x="11371" y="20891"/>
                  <a:pt x="11593" y="20685"/>
                  <a:pt x="11871" y="20427"/>
                </a:cubicBezTo>
                <a:lnTo>
                  <a:pt x="20336" y="12587"/>
                </a:lnTo>
                <a:cubicBezTo>
                  <a:pt x="20469" y="12464"/>
                  <a:pt x="20590" y="12353"/>
                  <a:pt x="20699" y="12252"/>
                </a:cubicBezTo>
                <a:cubicBezTo>
                  <a:pt x="20808" y="12150"/>
                  <a:pt x="20905" y="12058"/>
                  <a:pt x="20989" y="11972"/>
                </a:cubicBezTo>
                <a:cubicBezTo>
                  <a:pt x="20998" y="11964"/>
                  <a:pt x="21012" y="11961"/>
                  <a:pt x="21021" y="11953"/>
                </a:cubicBezTo>
                <a:cubicBezTo>
                  <a:pt x="21170" y="11815"/>
                  <a:pt x="21285" y="11654"/>
                  <a:pt x="21374" y="11477"/>
                </a:cubicBezTo>
                <a:cubicBezTo>
                  <a:pt x="21600" y="11028"/>
                  <a:pt x="21600" y="10518"/>
                  <a:pt x="21374" y="10069"/>
                </a:cubicBezTo>
                <a:cubicBezTo>
                  <a:pt x="21285" y="9892"/>
                  <a:pt x="21170" y="9722"/>
                  <a:pt x="21021" y="9584"/>
                </a:cubicBezTo>
                <a:cubicBezTo>
                  <a:pt x="21003" y="9568"/>
                  <a:pt x="20975" y="9570"/>
                  <a:pt x="20957" y="9554"/>
                </a:cubicBezTo>
                <a:cubicBezTo>
                  <a:pt x="20874" y="9471"/>
                  <a:pt x="20783" y="9384"/>
                  <a:pt x="20680" y="9288"/>
                </a:cubicBezTo>
                <a:cubicBezTo>
                  <a:pt x="20578" y="9192"/>
                  <a:pt x="20464" y="9087"/>
                  <a:pt x="20336" y="8969"/>
                </a:cubicBezTo>
                <a:lnTo>
                  <a:pt x="11871" y="1120"/>
                </a:lnTo>
                <a:cubicBezTo>
                  <a:pt x="11593" y="862"/>
                  <a:pt x="11371" y="655"/>
                  <a:pt x="11181" y="496"/>
                </a:cubicBezTo>
                <a:cubicBezTo>
                  <a:pt x="10991" y="337"/>
                  <a:pt x="10833" y="226"/>
                  <a:pt x="10683" y="158"/>
                </a:cubicBezTo>
                <a:cubicBezTo>
                  <a:pt x="10441" y="54"/>
                  <a:pt x="10174" y="1"/>
                  <a:pt x="9913" y="0"/>
                </a:cubicBezTo>
                <a:close/>
              </a:path>
            </a:pathLst>
          </a:custGeom>
          <a:solidFill>
            <a:srgbClr val="6A3187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lnSpc>
                <a:spcPct val="100000"/>
              </a:lnSpc>
              <a:defRPr sz="3200" spc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C63073D-4F44-6083-95A2-9BBB6E6305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243" y="1881738"/>
            <a:ext cx="1792427" cy="62275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8B8F652C-D5F4-6281-1975-90AAFBCBFC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6043" y="1879335"/>
            <a:ext cx="1797029" cy="62515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E18D8DC-AF64-56A6-200C-DC05706243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5332" y="1879335"/>
            <a:ext cx="1800908" cy="625156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object 3"/>
          <p:cNvSpPr txBox="1"/>
          <p:nvPr/>
        </p:nvSpPr>
        <p:spPr>
          <a:xfrm>
            <a:off x="808276" y="3639731"/>
            <a:ext cx="2229369" cy="1169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indent="4876">
              <a:spcBef>
                <a:spcPts val="38"/>
              </a:spcBef>
              <a:defRPr sz="2800" b="1">
                <a:solidFill>
                  <a:srgbClr val="5A338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200" dirty="0"/>
              <a:t>5 de las Top 10* </a:t>
            </a:r>
            <a:r>
              <a:rPr sz="1200" dirty="0" err="1"/>
              <a:t>Compañías</a:t>
            </a:r>
            <a:r>
              <a:rPr sz="1200" dirty="0"/>
              <a:t> de </a:t>
            </a:r>
            <a:r>
              <a:rPr sz="1200" dirty="0" err="1"/>
              <a:t>Seguros</a:t>
            </a:r>
            <a:r>
              <a:rPr sz="1200" dirty="0"/>
              <a:t> </a:t>
            </a:r>
            <a:r>
              <a:rPr sz="1200" dirty="0" err="1"/>
              <a:t>en</a:t>
            </a:r>
            <a:r>
              <a:rPr sz="1200" dirty="0"/>
              <a:t> Chile </a:t>
            </a:r>
            <a:r>
              <a:rPr sz="1200" dirty="0" err="1"/>
              <a:t>usan</a:t>
            </a:r>
            <a:r>
              <a:rPr sz="1200" dirty="0"/>
              <a:t> </a:t>
            </a:r>
            <a:r>
              <a:rPr sz="1200" dirty="0" err="1"/>
              <a:t>Fidens</a:t>
            </a:r>
            <a:r>
              <a:rPr sz="1200" dirty="0"/>
              <a:t>.</a:t>
            </a:r>
          </a:p>
          <a:p>
            <a:pPr indent="4876">
              <a:spcBef>
                <a:spcPts val="38"/>
              </a:spcBef>
              <a:defRPr sz="2800">
                <a:solidFill>
                  <a:srgbClr val="5A3389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1200" dirty="0"/>
          </a:p>
          <a:p>
            <a:pPr>
              <a:spcBef>
                <a:spcPts val="38"/>
              </a:spcBef>
              <a:defRPr sz="2000">
                <a:solidFill>
                  <a:srgbClr val="5A338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400" dirty="0">
                <a:solidFill>
                  <a:srgbClr val="E4117A"/>
                </a:solidFill>
              </a:rPr>
              <a:t>*</a:t>
            </a:r>
            <a:r>
              <a:rPr sz="1400" dirty="0" err="1">
                <a:solidFill>
                  <a:srgbClr val="E4117A"/>
                </a:solidFill>
              </a:rPr>
              <a:t>Bci</a:t>
            </a:r>
            <a:r>
              <a:rPr sz="1400" dirty="0">
                <a:solidFill>
                  <a:srgbClr val="E4117A"/>
                </a:solidFill>
              </a:rPr>
              <a:t>, SURA, Zurich, FID, Renta Nacional</a:t>
            </a:r>
          </a:p>
        </p:txBody>
      </p:sp>
      <p:pic>
        <p:nvPicPr>
          <p:cNvPr id="327" name="Picture 13" descr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369" y="845672"/>
            <a:ext cx="1264617" cy="534617"/>
          </a:xfrm>
          <a:prstGeom prst="rect">
            <a:avLst/>
          </a:prstGeom>
          <a:ln w="12700">
            <a:miter lim="400000"/>
          </a:ln>
        </p:spPr>
      </p:pic>
      <p:pic>
        <p:nvPicPr>
          <p:cNvPr id="328" name="Picture 15" descr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0917" y="818690"/>
            <a:ext cx="1430177" cy="5689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29" name="Image" descr="Image"/>
          <p:cNvPicPr>
            <a:picLocks noChangeAspect="1"/>
          </p:cNvPicPr>
          <p:nvPr/>
        </p:nvPicPr>
        <p:blipFill>
          <a:blip r:embed="rId4"/>
          <a:srcRect l="4502" t="4502" r="4502" b="4502"/>
          <a:stretch>
            <a:fillRect/>
          </a:stretch>
        </p:blipFill>
        <p:spPr>
          <a:xfrm>
            <a:off x="789763" y="1566763"/>
            <a:ext cx="2114290" cy="1853349"/>
          </a:xfrm>
          <a:prstGeom prst="rect">
            <a:avLst/>
          </a:prstGeom>
          <a:ln w="127000">
            <a:solidFill>
              <a:srgbClr val="000000"/>
            </a:solidFill>
            <a:miter lim="400000"/>
          </a:ln>
        </p:spPr>
      </p:pic>
      <p:pic>
        <p:nvPicPr>
          <p:cNvPr id="330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4663" y="1566783"/>
            <a:ext cx="2421539" cy="1853357"/>
          </a:xfrm>
          <a:prstGeom prst="rect">
            <a:avLst/>
          </a:prstGeom>
          <a:ln w="127000">
            <a:solidFill>
              <a:srgbClr val="000000"/>
            </a:solidFill>
            <a:miter lim="400000"/>
          </a:ln>
        </p:spPr>
      </p:pic>
      <p:sp>
        <p:nvSpPr>
          <p:cNvPr id="331" name="object 3"/>
          <p:cNvSpPr txBox="1"/>
          <p:nvPr/>
        </p:nvSpPr>
        <p:spPr>
          <a:xfrm>
            <a:off x="3236686" y="3639731"/>
            <a:ext cx="2319515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indent="4876">
              <a:spcBef>
                <a:spcPts val="38"/>
              </a:spcBef>
              <a:defRPr sz="2800" b="1">
                <a:solidFill>
                  <a:srgbClr val="5A338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200" dirty="0" err="1"/>
              <a:t>Celent</a:t>
            </a:r>
            <a:r>
              <a:rPr sz="1200" dirty="0"/>
              <a:t>* </a:t>
            </a:r>
            <a:r>
              <a:rPr sz="1200" dirty="0" err="1"/>
              <a:t>reconoce</a:t>
            </a:r>
            <a:r>
              <a:rPr sz="1200" dirty="0"/>
              <a:t> a </a:t>
            </a:r>
            <a:r>
              <a:rPr sz="1200" dirty="0" err="1"/>
              <a:t>Fidens</a:t>
            </a:r>
            <a:r>
              <a:rPr sz="1200" dirty="0"/>
              <a:t> entre las </a:t>
            </a:r>
            <a:r>
              <a:rPr sz="1200" dirty="0" err="1"/>
              <a:t>mejores</a:t>
            </a:r>
            <a:r>
              <a:rPr sz="1200" dirty="0"/>
              <a:t> </a:t>
            </a:r>
            <a:r>
              <a:rPr sz="1200" dirty="0" err="1"/>
              <a:t>soluciones</a:t>
            </a:r>
            <a:r>
              <a:rPr sz="1200" dirty="0"/>
              <a:t> para </a:t>
            </a:r>
            <a:r>
              <a:rPr sz="1200" dirty="0" err="1"/>
              <a:t>Seguros</a:t>
            </a:r>
            <a:r>
              <a:rPr sz="1200" dirty="0"/>
              <a:t> </a:t>
            </a:r>
            <a:r>
              <a:rPr sz="1200" dirty="0" err="1"/>
              <a:t>en</a:t>
            </a:r>
            <a:r>
              <a:rPr sz="1200" dirty="0"/>
              <a:t> EMEA, APAC &amp; LATAM.</a:t>
            </a:r>
          </a:p>
        </p:txBody>
      </p:sp>
      <p:sp>
        <p:nvSpPr>
          <p:cNvPr id="332" name="object 3"/>
          <p:cNvSpPr txBox="1"/>
          <p:nvPr/>
        </p:nvSpPr>
        <p:spPr>
          <a:xfrm>
            <a:off x="5885115" y="3639731"/>
            <a:ext cx="2229369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indent="4876">
              <a:spcBef>
                <a:spcPts val="38"/>
              </a:spcBef>
              <a:defRPr sz="2800" b="1">
                <a:solidFill>
                  <a:srgbClr val="5A338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200" dirty="0" err="1"/>
              <a:t>Lanzamos</a:t>
            </a:r>
            <a:r>
              <a:rPr sz="1200" dirty="0"/>
              <a:t>* </a:t>
            </a:r>
            <a:r>
              <a:rPr sz="1200" dirty="0" err="1"/>
              <a:t>el</a:t>
            </a:r>
            <a:r>
              <a:rPr sz="1200" dirty="0"/>
              <a:t> nuevo </a:t>
            </a:r>
            <a:r>
              <a:rPr sz="1200" dirty="0" err="1"/>
              <a:t>ecosistema</a:t>
            </a:r>
            <a:r>
              <a:rPr sz="1200" dirty="0"/>
              <a:t> “</a:t>
            </a:r>
            <a:r>
              <a:rPr sz="1200" dirty="0" err="1"/>
              <a:t>Fidens</a:t>
            </a:r>
            <a:r>
              <a:rPr sz="1200" dirty="0"/>
              <a:t> Connect” con </a:t>
            </a:r>
            <a:r>
              <a:rPr sz="1200" dirty="0" err="1"/>
              <a:t>más</a:t>
            </a:r>
            <a:r>
              <a:rPr sz="1200" dirty="0"/>
              <a:t> de 20 partners </a:t>
            </a:r>
            <a:r>
              <a:rPr sz="1200" dirty="0" err="1"/>
              <a:t>internacionales</a:t>
            </a:r>
            <a:r>
              <a:rPr sz="1200" dirty="0"/>
              <a:t>.</a:t>
            </a:r>
          </a:p>
        </p:txBody>
      </p:sp>
      <p:pic>
        <p:nvPicPr>
          <p:cNvPr id="333" name="pasted-movie.png" descr="pasted-movi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86873" y="1562855"/>
            <a:ext cx="2327611" cy="1861214"/>
          </a:xfrm>
          <a:prstGeom prst="rect">
            <a:avLst/>
          </a:prstGeom>
          <a:ln w="127000">
            <a:solidFill>
              <a:srgbClr val="000000"/>
            </a:solidFill>
            <a:miter lim="400000"/>
          </a:ln>
        </p:spPr>
      </p:pic>
      <p:sp>
        <p:nvSpPr>
          <p:cNvPr id="2" name="object 4">
            <a:extLst>
              <a:ext uri="{FF2B5EF4-FFF2-40B4-BE49-F238E27FC236}">
                <a16:creationId xmlns:a16="http://schemas.microsoft.com/office/drawing/2014/main" id="{382A782C-F8E4-8F14-5595-4EED7E1294B1}"/>
              </a:ext>
            </a:extLst>
          </p:cNvPr>
          <p:cNvSpPr txBox="1"/>
          <p:nvPr/>
        </p:nvSpPr>
        <p:spPr>
          <a:xfrm>
            <a:off x="2904053" y="192966"/>
            <a:ext cx="6559448" cy="501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indent="4876">
              <a:lnSpc>
                <a:spcPts val="4300"/>
              </a:lnSpc>
              <a:spcBef>
                <a:spcPts val="38"/>
              </a:spcBef>
              <a:defRPr sz="7800" b="1">
                <a:solidFill>
                  <a:srgbClr val="5A338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s-ES" sz="3000" b="1" dirty="0">
                <a:solidFill>
                  <a:srgbClr val="E4117A"/>
                </a:solidFill>
                <a:sym typeface="Arial"/>
              </a:rPr>
              <a:t>Logros y reconocimientos</a:t>
            </a:r>
            <a:endParaRPr sz="3000" spc="-4" dirty="0">
              <a:solidFill>
                <a:srgbClr val="E4117A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91612BA-819D-448D-2EAD-E371556009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134" y="228756"/>
            <a:ext cx="1314289" cy="434633"/>
          </a:xfrm>
          <a:prstGeom prst="rect">
            <a:avLst/>
          </a:prstGeom>
        </p:spPr>
      </p:pic>
      <p:sp>
        <p:nvSpPr>
          <p:cNvPr id="4" name="Shape">
            <a:extLst>
              <a:ext uri="{FF2B5EF4-FFF2-40B4-BE49-F238E27FC236}">
                <a16:creationId xmlns:a16="http://schemas.microsoft.com/office/drawing/2014/main" id="{3FCDB763-0D20-24C0-6387-F7AC6374B8B6}"/>
              </a:ext>
            </a:extLst>
          </p:cNvPr>
          <p:cNvSpPr/>
          <p:nvPr/>
        </p:nvSpPr>
        <p:spPr>
          <a:xfrm>
            <a:off x="2455191" y="322920"/>
            <a:ext cx="305330" cy="3297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3" h="21546" extrusionOk="0">
                <a:moveTo>
                  <a:pt x="9913" y="0"/>
                </a:moveTo>
                <a:cubicBezTo>
                  <a:pt x="9651" y="-2"/>
                  <a:pt x="9395" y="44"/>
                  <a:pt x="9153" y="148"/>
                </a:cubicBezTo>
                <a:cubicBezTo>
                  <a:pt x="8961" y="231"/>
                  <a:pt x="8789" y="346"/>
                  <a:pt x="8639" y="485"/>
                </a:cubicBezTo>
                <a:cubicBezTo>
                  <a:pt x="8491" y="624"/>
                  <a:pt x="8365" y="794"/>
                  <a:pt x="8276" y="971"/>
                </a:cubicBezTo>
                <a:cubicBezTo>
                  <a:pt x="8050" y="1420"/>
                  <a:pt x="8050" y="1930"/>
                  <a:pt x="8276" y="2378"/>
                </a:cubicBezTo>
                <a:cubicBezTo>
                  <a:pt x="8348" y="2517"/>
                  <a:pt x="8469" y="2666"/>
                  <a:pt x="8640" y="2844"/>
                </a:cubicBezTo>
                <a:cubicBezTo>
                  <a:pt x="8812" y="3023"/>
                  <a:pt x="9035" y="3231"/>
                  <a:pt x="9314" y="3488"/>
                </a:cubicBezTo>
                <a:lnTo>
                  <a:pt x="15360" y="9098"/>
                </a:lnTo>
                <a:lnTo>
                  <a:pt x="2761" y="9098"/>
                </a:lnTo>
                <a:cubicBezTo>
                  <a:pt x="2367" y="9098"/>
                  <a:pt x="2053" y="9098"/>
                  <a:pt x="1797" y="9110"/>
                </a:cubicBezTo>
                <a:cubicBezTo>
                  <a:pt x="1542" y="9122"/>
                  <a:pt x="1345" y="9147"/>
                  <a:pt x="1188" y="9197"/>
                </a:cubicBezTo>
                <a:cubicBezTo>
                  <a:pt x="685" y="9365"/>
                  <a:pt x="289" y="9732"/>
                  <a:pt x="107" y="10198"/>
                </a:cubicBezTo>
                <a:cubicBezTo>
                  <a:pt x="35" y="10383"/>
                  <a:pt x="0" y="10577"/>
                  <a:pt x="0" y="10773"/>
                </a:cubicBezTo>
                <a:cubicBezTo>
                  <a:pt x="0" y="10969"/>
                  <a:pt x="35" y="11164"/>
                  <a:pt x="107" y="11348"/>
                </a:cubicBezTo>
                <a:cubicBezTo>
                  <a:pt x="290" y="11813"/>
                  <a:pt x="686" y="12170"/>
                  <a:pt x="1188" y="12339"/>
                </a:cubicBezTo>
                <a:cubicBezTo>
                  <a:pt x="1345" y="12390"/>
                  <a:pt x="1542" y="12417"/>
                  <a:pt x="1797" y="12432"/>
                </a:cubicBezTo>
                <a:cubicBezTo>
                  <a:pt x="2053" y="12446"/>
                  <a:pt x="2367" y="12448"/>
                  <a:pt x="2761" y="12448"/>
                </a:cubicBezTo>
                <a:lnTo>
                  <a:pt x="15371" y="12448"/>
                </a:lnTo>
                <a:lnTo>
                  <a:pt x="9314" y="18058"/>
                </a:lnTo>
                <a:cubicBezTo>
                  <a:pt x="9035" y="18316"/>
                  <a:pt x="8810" y="18521"/>
                  <a:pt x="8635" y="18697"/>
                </a:cubicBezTo>
                <a:cubicBezTo>
                  <a:pt x="8461" y="18873"/>
                  <a:pt x="8338" y="19019"/>
                  <a:pt x="8265" y="19158"/>
                </a:cubicBezTo>
                <a:cubicBezTo>
                  <a:pt x="8039" y="19607"/>
                  <a:pt x="8049" y="20127"/>
                  <a:pt x="8276" y="20576"/>
                </a:cubicBezTo>
                <a:cubicBezTo>
                  <a:pt x="8365" y="20753"/>
                  <a:pt x="8490" y="20913"/>
                  <a:pt x="8639" y="21051"/>
                </a:cubicBezTo>
                <a:cubicBezTo>
                  <a:pt x="8789" y="21190"/>
                  <a:pt x="8962" y="21305"/>
                  <a:pt x="9153" y="21388"/>
                </a:cubicBezTo>
                <a:cubicBezTo>
                  <a:pt x="9637" y="21598"/>
                  <a:pt x="10199" y="21597"/>
                  <a:pt x="10683" y="21388"/>
                </a:cubicBezTo>
                <a:cubicBezTo>
                  <a:pt x="10833" y="21321"/>
                  <a:pt x="10991" y="21209"/>
                  <a:pt x="11181" y="21050"/>
                </a:cubicBezTo>
                <a:cubicBezTo>
                  <a:pt x="11371" y="20891"/>
                  <a:pt x="11593" y="20685"/>
                  <a:pt x="11871" y="20427"/>
                </a:cubicBezTo>
                <a:lnTo>
                  <a:pt x="20336" y="12587"/>
                </a:lnTo>
                <a:cubicBezTo>
                  <a:pt x="20469" y="12464"/>
                  <a:pt x="20590" y="12353"/>
                  <a:pt x="20699" y="12252"/>
                </a:cubicBezTo>
                <a:cubicBezTo>
                  <a:pt x="20808" y="12150"/>
                  <a:pt x="20905" y="12058"/>
                  <a:pt x="20989" y="11972"/>
                </a:cubicBezTo>
                <a:cubicBezTo>
                  <a:pt x="20998" y="11964"/>
                  <a:pt x="21012" y="11961"/>
                  <a:pt x="21021" y="11953"/>
                </a:cubicBezTo>
                <a:cubicBezTo>
                  <a:pt x="21170" y="11815"/>
                  <a:pt x="21285" y="11654"/>
                  <a:pt x="21374" y="11477"/>
                </a:cubicBezTo>
                <a:cubicBezTo>
                  <a:pt x="21600" y="11028"/>
                  <a:pt x="21600" y="10518"/>
                  <a:pt x="21374" y="10069"/>
                </a:cubicBezTo>
                <a:cubicBezTo>
                  <a:pt x="21285" y="9892"/>
                  <a:pt x="21170" y="9722"/>
                  <a:pt x="21021" y="9584"/>
                </a:cubicBezTo>
                <a:cubicBezTo>
                  <a:pt x="21003" y="9568"/>
                  <a:pt x="20975" y="9570"/>
                  <a:pt x="20957" y="9554"/>
                </a:cubicBezTo>
                <a:cubicBezTo>
                  <a:pt x="20874" y="9471"/>
                  <a:pt x="20783" y="9384"/>
                  <a:pt x="20680" y="9288"/>
                </a:cubicBezTo>
                <a:cubicBezTo>
                  <a:pt x="20578" y="9192"/>
                  <a:pt x="20464" y="9087"/>
                  <a:pt x="20336" y="8969"/>
                </a:cubicBezTo>
                <a:lnTo>
                  <a:pt x="11871" y="1120"/>
                </a:lnTo>
                <a:cubicBezTo>
                  <a:pt x="11593" y="862"/>
                  <a:pt x="11371" y="655"/>
                  <a:pt x="11181" y="496"/>
                </a:cubicBezTo>
                <a:cubicBezTo>
                  <a:pt x="10991" y="337"/>
                  <a:pt x="10833" y="226"/>
                  <a:pt x="10683" y="158"/>
                </a:cubicBezTo>
                <a:cubicBezTo>
                  <a:pt x="10441" y="54"/>
                  <a:pt x="10174" y="1"/>
                  <a:pt x="9913" y="0"/>
                </a:cubicBezTo>
                <a:close/>
              </a:path>
            </a:pathLst>
          </a:custGeom>
          <a:solidFill>
            <a:srgbClr val="6A3187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lnSpc>
                <a:spcPct val="100000"/>
              </a:lnSpc>
              <a:defRPr sz="3200" spc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5" name="Rectángulo redondeado 4">
            <a:hlinkClick r:id="rId8"/>
            <a:extLst>
              <a:ext uri="{FF2B5EF4-FFF2-40B4-BE49-F238E27FC236}">
                <a16:creationId xmlns:a16="http://schemas.microsoft.com/office/drawing/2014/main" id="{62786891-D65B-FDAF-0EB3-2B0A2BF482C4}"/>
              </a:ext>
            </a:extLst>
          </p:cNvPr>
          <p:cNvSpPr/>
          <p:nvPr/>
        </p:nvSpPr>
        <p:spPr>
          <a:xfrm>
            <a:off x="3236686" y="4519403"/>
            <a:ext cx="2198914" cy="306465"/>
          </a:xfrm>
          <a:prstGeom prst="roundRect">
            <a:avLst/>
          </a:prstGeom>
          <a:gradFill>
            <a:gsLst>
              <a:gs pos="0">
                <a:srgbClr val="FAB200"/>
              </a:gs>
              <a:gs pos="45000">
                <a:srgbClr val="E4117A"/>
              </a:gs>
              <a:gs pos="100000">
                <a:srgbClr val="6A3187"/>
              </a:gs>
            </a:gsLst>
            <a:lin ang="2700000" scaled="0"/>
          </a:gra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1200" b="1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Click</a:t>
            </a:r>
            <a:r>
              <a:rPr kumimoji="0" lang="es-ES" sz="12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aquí</a:t>
            </a:r>
          </a:p>
        </p:txBody>
      </p:sp>
      <p:sp>
        <p:nvSpPr>
          <p:cNvPr id="6" name="Rectángulo redondeado 5">
            <a:hlinkClick r:id="rId9"/>
            <a:extLst>
              <a:ext uri="{FF2B5EF4-FFF2-40B4-BE49-F238E27FC236}">
                <a16:creationId xmlns:a16="http://schemas.microsoft.com/office/drawing/2014/main" id="{B2282361-E8A8-A6E3-8FD3-2A7DB2F352B7}"/>
              </a:ext>
            </a:extLst>
          </p:cNvPr>
          <p:cNvSpPr/>
          <p:nvPr/>
        </p:nvSpPr>
        <p:spPr>
          <a:xfrm>
            <a:off x="5885115" y="4519402"/>
            <a:ext cx="2198914" cy="306465"/>
          </a:xfrm>
          <a:prstGeom prst="roundRect">
            <a:avLst/>
          </a:prstGeom>
          <a:gradFill>
            <a:gsLst>
              <a:gs pos="0">
                <a:srgbClr val="FAB200"/>
              </a:gs>
              <a:gs pos="45000">
                <a:srgbClr val="E4117A"/>
              </a:gs>
              <a:gs pos="100000">
                <a:srgbClr val="6A3187"/>
              </a:gs>
            </a:gsLst>
            <a:lin ang="2700000" scaled="0"/>
          </a:gra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1200" b="1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Click</a:t>
            </a:r>
            <a:r>
              <a:rPr kumimoji="0" lang="es-ES" sz="12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aquí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8B9827E2-F52E-8645-B43A-BEAA0CD22E7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2000"/>
          </a:blip>
          <a:stretch>
            <a:fillRect/>
          </a:stretch>
        </p:blipFill>
        <p:spPr>
          <a:xfrm>
            <a:off x="6732270" y="-1"/>
            <a:ext cx="2411731" cy="5143501"/>
          </a:xfrm>
          <a:prstGeom prst="rect">
            <a:avLst/>
          </a:prstGeom>
        </p:spPr>
      </p:pic>
      <p:pic>
        <p:nvPicPr>
          <p:cNvPr id="7" name="pasted-movie.png" descr="pasted-movie.png">
            <a:extLst>
              <a:ext uri="{FF2B5EF4-FFF2-40B4-BE49-F238E27FC236}">
                <a16:creationId xmlns:a16="http://schemas.microsoft.com/office/drawing/2014/main" id="{BE22BBAC-A870-A327-D90C-9245FE1D1BB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00259" y="3384672"/>
            <a:ext cx="2157534" cy="1188375"/>
          </a:xfrm>
          <a:prstGeom prst="rect">
            <a:avLst/>
          </a:prstGeom>
          <a:ln w="12700">
            <a:miter lim="400000"/>
          </a:ln>
        </p:spPr>
      </p:pic>
      <p:sp>
        <p:nvSpPr>
          <p:cNvPr id="336" name="CuadroTexto 60"/>
          <p:cNvSpPr txBox="1"/>
          <p:nvPr/>
        </p:nvSpPr>
        <p:spPr>
          <a:xfrm>
            <a:off x="637346" y="1533748"/>
            <a:ext cx="3159663" cy="26571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7551" rIns="17551">
            <a:spAutoFit/>
          </a:bodyPr>
          <a:lstStyle/>
          <a:p>
            <a:pPr marL="316568" indent="-285750">
              <a:spcBef>
                <a:spcPts val="845"/>
              </a:spcBef>
              <a:buClr>
                <a:srgbClr val="E4117A"/>
              </a:buClr>
              <a:buSzPct val="100000"/>
              <a:buFont typeface="Courier New" panose="02070309020205020404" pitchFamily="49" charset="0"/>
              <a:buChar char="o"/>
              <a:defRPr sz="3000" spc="71">
                <a:solidFill>
                  <a:srgbClr val="2B035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400" b="1" spc="36" dirty="0">
                <a:solidFill>
                  <a:schemeClr val="tx1"/>
                </a:solidFill>
              </a:rPr>
              <a:t>US$250M+ GWP </a:t>
            </a:r>
            <a:r>
              <a:rPr sz="1400" b="1" spc="36" dirty="0" err="1">
                <a:solidFill>
                  <a:schemeClr val="tx1"/>
                </a:solidFill>
              </a:rPr>
              <a:t>transaccionados</a:t>
            </a:r>
            <a:r>
              <a:rPr sz="1400" b="1" spc="36" dirty="0">
                <a:solidFill>
                  <a:schemeClr val="tx1"/>
                </a:solidFill>
              </a:rPr>
              <a:t> </a:t>
            </a:r>
            <a:r>
              <a:rPr sz="1400" b="1" spc="36" dirty="0" err="1">
                <a:solidFill>
                  <a:schemeClr val="tx1"/>
                </a:solidFill>
              </a:rPr>
              <a:t>en</a:t>
            </a:r>
            <a:r>
              <a:rPr sz="1400" b="1" spc="36" dirty="0">
                <a:solidFill>
                  <a:schemeClr val="tx1"/>
                </a:solidFill>
              </a:rPr>
              <a:t> la Plataforma</a:t>
            </a:r>
            <a:r>
              <a:rPr sz="1400" dirty="0">
                <a:solidFill>
                  <a:schemeClr val="tx1"/>
                </a:solidFill>
              </a:rPr>
              <a:t> </a:t>
            </a:r>
            <a:r>
              <a:rPr sz="1400" dirty="0" err="1">
                <a:solidFill>
                  <a:schemeClr val="tx1"/>
                </a:solidFill>
              </a:rPr>
              <a:t>en</a:t>
            </a:r>
            <a:r>
              <a:rPr sz="1400" dirty="0">
                <a:solidFill>
                  <a:schemeClr val="tx1"/>
                </a:solidFill>
              </a:rPr>
              <a:t> </a:t>
            </a:r>
            <a:r>
              <a:rPr sz="1400" dirty="0" err="1">
                <a:solidFill>
                  <a:schemeClr val="tx1"/>
                </a:solidFill>
              </a:rPr>
              <a:t>los</a:t>
            </a:r>
            <a:r>
              <a:rPr sz="1400" dirty="0">
                <a:solidFill>
                  <a:schemeClr val="tx1"/>
                </a:solidFill>
              </a:rPr>
              <a:t> </a:t>
            </a:r>
            <a:r>
              <a:rPr sz="1400" dirty="0" err="1">
                <a:solidFill>
                  <a:schemeClr val="tx1"/>
                </a:solidFill>
              </a:rPr>
              <a:t>últimos</a:t>
            </a:r>
            <a:r>
              <a:rPr sz="1400" dirty="0">
                <a:solidFill>
                  <a:schemeClr val="tx1"/>
                </a:solidFill>
              </a:rPr>
              <a:t> 3 </a:t>
            </a:r>
            <a:r>
              <a:rPr sz="1400" dirty="0" err="1">
                <a:solidFill>
                  <a:schemeClr val="tx1"/>
                </a:solidFill>
              </a:rPr>
              <a:t>años</a:t>
            </a:r>
            <a:r>
              <a:rPr sz="1400" dirty="0">
                <a:solidFill>
                  <a:schemeClr val="tx1"/>
                </a:solidFill>
              </a:rPr>
              <a:t>, US$100M+ </a:t>
            </a:r>
            <a:r>
              <a:rPr sz="1400" dirty="0" err="1">
                <a:solidFill>
                  <a:schemeClr val="tx1"/>
                </a:solidFill>
              </a:rPr>
              <a:t>en</a:t>
            </a:r>
            <a:r>
              <a:rPr sz="1400" dirty="0">
                <a:solidFill>
                  <a:schemeClr val="tx1"/>
                </a:solidFill>
              </a:rPr>
              <a:t> 2024</a:t>
            </a:r>
          </a:p>
          <a:p>
            <a:pPr marL="316568" indent="-285750">
              <a:spcBef>
                <a:spcPts val="845"/>
              </a:spcBef>
              <a:buClr>
                <a:srgbClr val="E4117A"/>
              </a:buClr>
              <a:buSzPct val="100000"/>
              <a:buFont typeface="Courier New" panose="02070309020205020404" pitchFamily="49" charset="0"/>
              <a:buChar char="o"/>
              <a:defRPr sz="3000" spc="71">
                <a:solidFill>
                  <a:srgbClr val="2B035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400" dirty="0" err="1">
                <a:solidFill>
                  <a:schemeClr val="tx1"/>
                </a:solidFill>
              </a:rPr>
              <a:t>Alcanzamos</a:t>
            </a:r>
            <a:r>
              <a:rPr sz="1400" dirty="0">
                <a:solidFill>
                  <a:schemeClr val="tx1"/>
                </a:solidFill>
              </a:rPr>
              <a:t> </a:t>
            </a:r>
            <a:r>
              <a:rPr sz="1400" b="1" spc="36" dirty="0">
                <a:solidFill>
                  <a:schemeClr val="tx1"/>
                </a:solidFill>
              </a:rPr>
              <a:t>200k </a:t>
            </a:r>
            <a:r>
              <a:rPr sz="1400" b="1" spc="36" dirty="0" err="1">
                <a:solidFill>
                  <a:schemeClr val="tx1"/>
                </a:solidFill>
              </a:rPr>
              <a:t>Pólizas</a:t>
            </a:r>
            <a:r>
              <a:rPr sz="1400" b="1" spc="36" dirty="0">
                <a:solidFill>
                  <a:schemeClr val="tx1"/>
                </a:solidFill>
              </a:rPr>
              <a:t> </a:t>
            </a:r>
            <a:r>
              <a:rPr sz="1400" b="1" spc="36" dirty="0" err="1">
                <a:solidFill>
                  <a:schemeClr val="tx1"/>
                </a:solidFill>
              </a:rPr>
              <a:t>en</a:t>
            </a:r>
            <a:r>
              <a:rPr sz="1400" b="1" spc="36" dirty="0">
                <a:solidFill>
                  <a:schemeClr val="tx1"/>
                </a:solidFill>
              </a:rPr>
              <a:t> la Platform</a:t>
            </a:r>
            <a:r>
              <a:rPr sz="1400" dirty="0">
                <a:solidFill>
                  <a:schemeClr val="tx1"/>
                </a:solidFill>
              </a:rPr>
              <a:t> </a:t>
            </a:r>
            <a:r>
              <a:rPr sz="1400" dirty="0" err="1">
                <a:solidFill>
                  <a:schemeClr val="tx1"/>
                </a:solidFill>
              </a:rPr>
              <a:t>en</a:t>
            </a:r>
            <a:r>
              <a:rPr sz="1400" dirty="0">
                <a:solidFill>
                  <a:schemeClr val="tx1"/>
                </a:solidFill>
              </a:rPr>
              <a:t> 2024</a:t>
            </a:r>
          </a:p>
          <a:p>
            <a:pPr marL="316568" indent="-285750">
              <a:spcBef>
                <a:spcPts val="845"/>
              </a:spcBef>
              <a:buClr>
                <a:srgbClr val="E4117A"/>
              </a:buClr>
              <a:buSzPct val="100000"/>
              <a:buFont typeface="Courier New" panose="02070309020205020404" pitchFamily="49" charset="0"/>
              <a:buChar char="o"/>
              <a:defRPr sz="3000" spc="71">
                <a:solidFill>
                  <a:srgbClr val="2B035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400" b="1" spc="36" dirty="0">
                <a:solidFill>
                  <a:schemeClr val="tx1"/>
                </a:solidFill>
              </a:rPr>
              <a:t>800 </a:t>
            </a:r>
            <a:r>
              <a:rPr sz="1400" b="1" spc="36" dirty="0" err="1">
                <a:solidFill>
                  <a:schemeClr val="tx1"/>
                </a:solidFill>
              </a:rPr>
              <a:t>Productos</a:t>
            </a:r>
            <a:r>
              <a:rPr sz="1400" dirty="0">
                <a:solidFill>
                  <a:schemeClr val="tx1"/>
                </a:solidFill>
              </a:rPr>
              <a:t> </a:t>
            </a:r>
            <a:r>
              <a:rPr sz="1400" dirty="0" err="1">
                <a:solidFill>
                  <a:schemeClr val="tx1"/>
                </a:solidFill>
              </a:rPr>
              <a:t>en</a:t>
            </a:r>
            <a:r>
              <a:rPr sz="1400" dirty="0">
                <a:solidFill>
                  <a:schemeClr val="tx1"/>
                </a:solidFill>
              </a:rPr>
              <a:t> la Plataforma</a:t>
            </a:r>
          </a:p>
          <a:p>
            <a:pPr marL="316568" indent="-285750">
              <a:spcBef>
                <a:spcPts val="845"/>
              </a:spcBef>
              <a:buClr>
                <a:srgbClr val="E4117A"/>
              </a:buClr>
              <a:buSzPct val="100000"/>
              <a:buFont typeface="Courier New" panose="02070309020205020404" pitchFamily="49" charset="0"/>
              <a:buChar char="o"/>
              <a:defRPr sz="3000" spc="71">
                <a:solidFill>
                  <a:srgbClr val="2B035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400" b="1" spc="36" dirty="0">
                <a:solidFill>
                  <a:schemeClr val="tx1"/>
                </a:solidFill>
              </a:rPr>
              <a:t>8k+ Brokers</a:t>
            </a:r>
            <a:r>
              <a:rPr sz="1400" dirty="0">
                <a:solidFill>
                  <a:schemeClr val="tx1"/>
                </a:solidFill>
              </a:rPr>
              <a:t> </a:t>
            </a:r>
            <a:r>
              <a:rPr sz="1400" dirty="0" err="1">
                <a:solidFill>
                  <a:schemeClr val="tx1"/>
                </a:solidFill>
              </a:rPr>
              <a:t>utilizan</a:t>
            </a:r>
            <a:r>
              <a:rPr sz="1400" dirty="0">
                <a:solidFill>
                  <a:schemeClr val="tx1"/>
                </a:solidFill>
              </a:rPr>
              <a:t> la Plataforma</a:t>
            </a:r>
          </a:p>
          <a:p>
            <a:pPr marL="316568" indent="-285750">
              <a:spcBef>
                <a:spcPts val="845"/>
              </a:spcBef>
              <a:buClr>
                <a:srgbClr val="E4117A"/>
              </a:buClr>
              <a:buSzPct val="100000"/>
              <a:buFont typeface="Courier New" panose="02070309020205020404" pitchFamily="49" charset="0"/>
              <a:buChar char="o"/>
              <a:defRPr sz="3000" spc="71">
                <a:solidFill>
                  <a:srgbClr val="2B035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400" b="1" spc="36" dirty="0">
                <a:solidFill>
                  <a:schemeClr val="tx1"/>
                </a:solidFill>
              </a:rPr>
              <a:t>53k+ </a:t>
            </a:r>
            <a:r>
              <a:rPr sz="1400" b="1" spc="36" dirty="0" err="1">
                <a:solidFill>
                  <a:schemeClr val="tx1"/>
                </a:solidFill>
              </a:rPr>
              <a:t>Usuarios</a:t>
            </a:r>
            <a:r>
              <a:rPr sz="1400" dirty="0">
                <a:solidFill>
                  <a:schemeClr val="tx1"/>
                </a:solidFill>
              </a:rPr>
              <a:t> </a:t>
            </a:r>
            <a:r>
              <a:rPr sz="1400" dirty="0" err="1">
                <a:solidFill>
                  <a:schemeClr val="tx1"/>
                </a:solidFill>
              </a:rPr>
              <a:t>conectados</a:t>
            </a:r>
            <a:endParaRPr sz="1400" dirty="0">
              <a:solidFill>
                <a:schemeClr val="tx1"/>
              </a:solidFill>
            </a:endParaRPr>
          </a:p>
        </p:txBody>
      </p:sp>
      <p:pic>
        <p:nvPicPr>
          <p:cNvPr id="339" name="pasted-movie.png" descr="pasted-movi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8119" y="1214973"/>
            <a:ext cx="1555632" cy="520562"/>
          </a:xfrm>
          <a:prstGeom prst="rect">
            <a:avLst/>
          </a:prstGeom>
          <a:ln w="12700">
            <a:miter lim="400000"/>
          </a:ln>
        </p:spPr>
      </p:pic>
      <p:pic>
        <p:nvPicPr>
          <p:cNvPr id="340" name="pasted-movie.png" descr="pasted-movi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2606" y="1402874"/>
            <a:ext cx="1845637" cy="335571"/>
          </a:xfrm>
          <a:prstGeom prst="rect">
            <a:avLst/>
          </a:prstGeom>
          <a:ln w="12700">
            <a:miter lim="400000"/>
          </a:ln>
        </p:spPr>
      </p:pic>
      <p:pic>
        <p:nvPicPr>
          <p:cNvPr id="341" name="pasted-movie.png" descr="pasted-movi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48512" y="2498264"/>
            <a:ext cx="2122726" cy="409530"/>
          </a:xfrm>
          <a:prstGeom prst="rect">
            <a:avLst/>
          </a:prstGeom>
          <a:ln w="12700">
            <a:miter lim="400000"/>
          </a:ln>
        </p:spPr>
      </p:pic>
      <p:pic>
        <p:nvPicPr>
          <p:cNvPr id="342" name="pasted-movie.png" descr="pasted-movi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1238" y="1898195"/>
            <a:ext cx="1500612" cy="536389"/>
          </a:xfrm>
          <a:prstGeom prst="rect">
            <a:avLst/>
          </a:prstGeom>
          <a:ln w="12700">
            <a:miter lim="400000"/>
          </a:ln>
        </p:spPr>
      </p:pic>
      <p:pic>
        <p:nvPicPr>
          <p:cNvPr id="343" name="pasted-movie.png" descr="pasted-movi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65222" y="3064020"/>
            <a:ext cx="1341095" cy="415739"/>
          </a:xfrm>
          <a:prstGeom prst="rect">
            <a:avLst/>
          </a:prstGeom>
          <a:ln w="12700">
            <a:miter lim="400000"/>
          </a:ln>
        </p:spPr>
      </p:pic>
      <p:pic>
        <p:nvPicPr>
          <p:cNvPr id="344" name="pasted-movie.png" descr="pasted-movi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4301" y="1870977"/>
            <a:ext cx="1029450" cy="641094"/>
          </a:xfrm>
          <a:prstGeom prst="rect">
            <a:avLst/>
          </a:prstGeom>
          <a:ln w="12700">
            <a:miter lim="400000"/>
          </a:ln>
        </p:spPr>
      </p:pic>
      <p:pic>
        <p:nvPicPr>
          <p:cNvPr id="345" name="pasted-movie.png" descr="pasted-movi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26477" y="2572223"/>
            <a:ext cx="1448546" cy="335571"/>
          </a:xfrm>
          <a:prstGeom prst="rect">
            <a:avLst/>
          </a:prstGeom>
          <a:ln w="12700">
            <a:miter lim="400000"/>
          </a:ln>
        </p:spPr>
      </p:pic>
      <p:pic>
        <p:nvPicPr>
          <p:cNvPr id="346" name="pasted-movie.png" descr="pasted-movi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18808" y="3116108"/>
            <a:ext cx="1649964" cy="415739"/>
          </a:xfrm>
          <a:prstGeom prst="rect">
            <a:avLst/>
          </a:prstGeom>
          <a:ln w="12700">
            <a:miter lim="400000"/>
          </a:ln>
        </p:spPr>
      </p:pic>
      <p:pic>
        <p:nvPicPr>
          <p:cNvPr id="348" name="pasted-movie.png" descr="pasted-movi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26477" y="3629357"/>
            <a:ext cx="703731" cy="699007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object 4">
            <a:extLst>
              <a:ext uri="{FF2B5EF4-FFF2-40B4-BE49-F238E27FC236}">
                <a16:creationId xmlns:a16="http://schemas.microsoft.com/office/drawing/2014/main" id="{555505E8-6503-6154-2311-EBE0CAA9EAC8}"/>
              </a:ext>
            </a:extLst>
          </p:cNvPr>
          <p:cNvSpPr txBox="1"/>
          <p:nvPr/>
        </p:nvSpPr>
        <p:spPr>
          <a:xfrm>
            <a:off x="668666" y="788084"/>
            <a:ext cx="3374416" cy="515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indent="4876">
              <a:lnSpc>
                <a:spcPts val="4300"/>
              </a:lnSpc>
              <a:spcBef>
                <a:spcPts val="38"/>
              </a:spcBef>
              <a:defRPr sz="7800" b="1">
                <a:solidFill>
                  <a:srgbClr val="5A338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s-ES" sz="3000" b="1" dirty="0">
                <a:solidFill>
                  <a:srgbClr val="E4117A"/>
                </a:solidFill>
                <a:sym typeface="Arial"/>
              </a:rPr>
              <a:t>Métricas 2024</a:t>
            </a:r>
            <a:endParaRPr sz="3000" spc="-4" dirty="0">
              <a:solidFill>
                <a:srgbClr val="E4117A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8693F47-CEBC-9F02-B354-2A57C83D5D4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25134" y="228756"/>
            <a:ext cx="1314289" cy="434633"/>
          </a:xfrm>
          <a:prstGeom prst="rect">
            <a:avLst/>
          </a:prstGeom>
        </p:spPr>
      </p:pic>
      <p:sp>
        <p:nvSpPr>
          <p:cNvPr id="4" name="Shape">
            <a:extLst>
              <a:ext uri="{FF2B5EF4-FFF2-40B4-BE49-F238E27FC236}">
                <a16:creationId xmlns:a16="http://schemas.microsoft.com/office/drawing/2014/main" id="{925BFB15-EE39-798D-7A5D-204C8CBAE711}"/>
              </a:ext>
            </a:extLst>
          </p:cNvPr>
          <p:cNvSpPr/>
          <p:nvPr/>
        </p:nvSpPr>
        <p:spPr>
          <a:xfrm>
            <a:off x="219804" y="918038"/>
            <a:ext cx="305330" cy="3297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3" h="21546" extrusionOk="0">
                <a:moveTo>
                  <a:pt x="9913" y="0"/>
                </a:moveTo>
                <a:cubicBezTo>
                  <a:pt x="9651" y="-2"/>
                  <a:pt x="9395" y="44"/>
                  <a:pt x="9153" y="148"/>
                </a:cubicBezTo>
                <a:cubicBezTo>
                  <a:pt x="8961" y="231"/>
                  <a:pt x="8789" y="346"/>
                  <a:pt x="8639" y="485"/>
                </a:cubicBezTo>
                <a:cubicBezTo>
                  <a:pt x="8491" y="624"/>
                  <a:pt x="8365" y="794"/>
                  <a:pt x="8276" y="971"/>
                </a:cubicBezTo>
                <a:cubicBezTo>
                  <a:pt x="8050" y="1420"/>
                  <a:pt x="8050" y="1930"/>
                  <a:pt x="8276" y="2378"/>
                </a:cubicBezTo>
                <a:cubicBezTo>
                  <a:pt x="8348" y="2517"/>
                  <a:pt x="8469" y="2666"/>
                  <a:pt x="8640" y="2844"/>
                </a:cubicBezTo>
                <a:cubicBezTo>
                  <a:pt x="8812" y="3023"/>
                  <a:pt x="9035" y="3231"/>
                  <a:pt x="9314" y="3488"/>
                </a:cubicBezTo>
                <a:lnTo>
                  <a:pt x="15360" y="9098"/>
                </a:lnTo>
                <a:lnTo>
                  <a:pt x="2761" y="9098"/>
                </a:lnTo>
                <a:cubicBezTo>
                  <a:pt x="2367" y="9098"/>
                  <a:pt x="2053" y="9098"/>
                  <a:pt x="1797" y="9110"/>
                </a:cubicBezTo>
                <a:cubicBezTo>
                  <a:pt x="1542" y="9122"/>
                  <a:pt x="1345" y="9147"/>
                  <a:pt x="1188" y="9197"/>
                </a:cubicBezTo>
                <a:cubicBezTo>
                  <a:pt x="685" y="9365"/>
                  <a:pt x="289" y="9732"/>
                  <a:pt x="107" y="10198"/>
                </a:cubicBezTo>
                <a:cubicBezTo>
                  <a:pt x="35" y="10383"/>
                  <a:pt x="0" y="10577"/>
                  <a:pt x="0" y="10773"/>
                </a:cubicBezTo>
                <a:cubicBezTo>
                  <a:pt x="0" y="10969"/>
                  <a:pt x="35" y="11164"/>
                  <a:pt x="107" y="11348"/>
                </a:cubicBezTo>
                <a:cubicBezTo>
                  <a:pt x="290" y="11813"/>
                  <a:pt x="686" y="12170"/>
                  <a:pt x="1188" y="12339"/>
                </a:cubicBezTo>
                <a:cubicBezTo>
                  <a:pt x="1345" y="12390"/>
                  <a:pt x="1542" y="12417"/>
                  <a:pt x="1797" y="12432"/>
                </a:cubicBezTo>
                <a:cubicBezTo>
                  <a:pt x="2053" y="12446"/>
                  <a:pt x="2367" y="12448"/>
                  <a:pt x="2761" y="12448"/>
                </a:cubicBezTo>
                <a:lnTo>
                  <a:pt x="15371" y="12448"/>
                </a:lnTo>
                <a:lnTo>
                  <a:pt x="9314" y="18058"/>
                </a:lnTo>
                <a:cubicBezTo>
                  <a:pt x="9035" y="18316"/>
                  <a:pt x="8810" y="18521"/>
                  <a:pt x="8635" y="18697"/>
                </a:cubicBezTo>
                <a:cubicBezTo>
                  <a:pt x="8461" y="18873"/>
                  <a:pt x="8338" y="19019"/>
                  <a:pt x="8265" y="19158"/>
                </a:cubicBezTo>
                <a:cubicBezTo>
                  <a:pt x="8039" y="19607"/>
                  <a:pt x="8049" y="20127"/>
                  <a:pt x="8276" y="20576"/>
                </a:cubicBezTo>
                <a:cubicBezTo>
                  <a:pt x="8365" y="20753"/>
                  <a:pt x="8490" y="20913"/>
                  <a:pt x="8639" y="21051"/>
                </a:cubicBezTo>
                <a:cubicBezTo>
                  <a:pt x="8789" y="21190"/>
                  <a:pt x="8962" y="21305"/>
                  <a:pt x="9153" y="21388"/>
                </a:cubicBezTo>
                <a:cubicBezTo>
                  <a:pt x="9637" y="21598"/>
                  <a:pt x="10199" y="21597"/>
                  <a:pt x="10683" y="21388"/>
                </a:cubicBezTo>
                <a:cubicBezTo>
                  <a:pt x="10833" y="21321"/>
                  <a:pt x="10991" y="21209"/>
                  <a:pt x="11181" y="21050"/>
                </a:cubicBezTo>
                <a:cubicBezTo>
                  <a:pt x="11371" y="20891"/>
                  <a:pt x="11593" y="20685"/>
                  <a:pt x="11871" y="20427"/>
                </a:cubicBezTo>
                <a:lnTo>
                  <a:pt x="20336" y="12587"/>
                </a:lnTo>
                <a:cubicBezTo>
                  <a:pt x="20469" y="12464"/>
                  <a:pt x="20590" y="12353"/>
                  <a:pt x="20699" y="12252"/>
                </a:cubicBezTo>
                <a:cubicBezTo>
                  <a:pt x="20808" y="12150"/>
                  <a:pt x="20905" y="12058"/>
                  <a:pt x="20989" y="11972"/>
                </a:cubicBezTo>
                <a:cubicBezTo>
                  <a:pt x="20998" y="11964"/>
                  <a:pt x="21012" y="11961"/>
                  <a:pt x="21021" y="11953"/>
                </a:cubicBezTo>
                <a:cubicBezTo>
                  <a:pt x="21170" y="11815"/>
                  <a:pt x="21285" y="11654"/>
                  <a:pt x="21374" y="11477"/>
                </a:cubicBezTo>
                <a:cubicBezTo>
                  <a:pt x="21600" y="11028"/>
                  <a:pt x="21600" y="10518"/>
                  <a:pt x="21374" y="10069"/>
                </a:cubicBezTo>
                <a:cubicBezTo>
                  <a:pt x="21285" y="9892"/>
                  <a:pt x="21170" y="9722"/>
                  <a:pt x="21021" y="9584"/>
                </a:cubicBezTo>
                <a:cubicBezTo>
                  <a:pt x="21003" y="9568"/>
                  <a:pt x="20975" y="9570"/>
                  <a:pt x="20957" y="9554"/>
                </a:cubicBezTo>
                <a:cubicBezTo>
                  <a:pt x="20874" y="9471"/>
                  <a:pt x="20783" y="9384"/>
                  <a:pt x="20680" y="9288"/>
                </a:cubicBezTo>
                <a:cubicBezTo>
                  <a:pt x="20578" y="9192"/>
                  <a:pt x="20464" y="9087"/>
                  <a:pt x="20336" y="8969"/>
                </a:cubicBezTo>
                <a:lnTo>
                  <a:pt x="11871" y="1120"/>
                </a:lnTo>
                <a:cubicBezTo>
                  <a:pt x="11593" y="862"/>
                  <a:pt x="11371" y="655"/>
                  <a:pt x="11181" y="496"/>
                </a:cubicBezTo>
                <a:cubicBezTo>
                  <a:pt x="10991" y="337"/>
                  <a:pt x="10833" y="226"/>
                  <a:pt x="10683" y="158"/>
                </a:cubicBezTo>
                <a:cubicBezTo>
                  <a:pt x="10441" y="54"/>
                  <a:pt x="10174" y="1"/>
                  <a:pt x="9913" y="0"/>
                </a:cubicBezTo>
                <a:close/>
              </a:path>
            </a:pathLst>
          </a:custGeom>
          <a:solidFill>
            <a:srgbClr val="6A3187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lnSpc>
                <a:spcPct val="100000"/>
              </a:lnSpc>
              <a:defRPr sz="3200" spc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object 3"/>
          <p:cNvSpPr txBox="1"/>
          <p:nvPr/>
        </p:nvSpPr>
        <p:spPr>
          <a:xfrm>
            <a:off x="7994324" y="4785161"/>
            <a:ext cx="58748" cy="2009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indent="12700">
              <a:lnSpc>
                <a:spcPts val="2000"/>
              </a:lnSpc>
              <a:defRPr spc="-5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295"/>
              <a:t>8</a:t>
            </a: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F0049BC7-FD62-076D-E652-87B6F5E784A9}"/>
              </a:ext>
            </a:extLst>
          </p:cNvPr>
          <p:cNvSpPr txBox="1"/>
          <p:nvPr/>
        </p:nvSpPr>
        <p:spPr>
          <a:xfrm>
            <a:off x="889989" y="2016276"/>
            <a:ext cx="3391726" cy="11109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indent="4876">
              <a:lnSpc>
                <a:spcPts val="4300"/>
              </a:lnSpc>
              <a:spcBef>
                <a:spcPts val="38"/>
              </a:spcBef>
              <a:defRPr sz="7800" b="1">
                <a:solidFill>
                  <a:srgbClr val="5A338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s-ES" sz="5000" b="1" dirty="0">
                <a:solidFill>
                  <a:schemeClr val="bg1"/>
                </a:solidFill>
                <a:sym typeface="Arial"/>
              </a:rPr>
              <a:t>Nuestros clientes</a:t>
            </a:r>
            <a:endParaRPr sz="5000" spc="-4" dirty="0">
              <a:solidFill>
                <a:schemeClr val="bg1"/>
              </a:solidFill>
            </a:endParaRPr>
          </a:p>
        </p:txBody>
      </p:sp>
      <p:pic>
        <p:nvPicPr>
          <p:cNvPr id="6" name="photo-1416339306562-f3d12fefd36f.jpeg">
            <a:extLst>
              <a:ext uri="{FF2B5EF4-FFF2-40B4-BE49-F238E27FC236}">
                <a16:creationId xmlns:a16="http://schemas.microsoft.com/office/drawing/2014/main" id="{AB994830-9F01-29C6-3C73-9A7C6AF371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89" b="19089"/>
          <a:stretch/>
        </p:blipFill>
        <p:spPr>
          <a:xfrm>
            <a:off x="4389834" y="-1"/>
            <a:ext cx="4754166" cy="51435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21600" y="19849"/>
                </a:lnTo>
                <a:lnTo>
                  <a:pt x="11834" y="19849"/>
                </a:lnTo>
                <a:cubicBezTo>
                  <a:pt x="10806" y="19849"/>
                  <a:pt x="9973" y="20619"/>
                  <a:pt x="9973" y="21569"/>
                </a:cubicBezTo>
                <a:cubicBezTo>
                  <a:pt x="9973" y="21579"/>
                  <a:pt x="9974" y="21590"/>
                  <a:pt x="9974" y="21600"/>
                </a:cubicBezTo>
                <a:lnTo>
                  <a:pt x="21600" y="21600"/>
                </a:lnTo>
                <a:close/>
                <a:moveTo>
                  <a:pt x="21600" y="19699"/>
                </a:moveTo>
                <a:lnTo>
                  <a:pt x="21600" y="16259"/>
                </a:lnTo>
                <a:lnTo>
                  <a:pt x="6397" y="16259"/>
                </a:lnTo>
                <a:cubicBezTo>
                  <a:pt x="5369" y="16259"/>
                  <a:pt x="4536" y="17029"/>
                  <a:pt x="4536" y="17979"/>
                </a:cubicBezTo>
                <a:cubicBezTo>
                  <a:pt x="4536" y="18929"/>
                  <a:pt x="5369" y="19699"/>
                  <a:pt x="6397" y="19699"/>
                </a:cubicBezTo>
                <a:lnTo>
                  <a:pt x="21600" y="19699"/>
                </a:lnTo>
                <a:close/>
                <a:moveTo>
                  <a:pt x="21600" y="16109"/>
                </a:moveTo>
                <a:lnTo>
                  <a:pt x="21600" y="12669"/>
                </a:lnTo>
                <a:lnTo>
                  <a:pt x="3632" y="12669"/>
                </a:lnTo>
                <a:cubicBezTo>
                  <a:pt x="2604" y="12669"/>
                  <a:pt x="1772" y="13440"/>
                  <a:pt x="1772" y="14390"/>
                </a:cubicBezTo>
                <a:cubicBezTo>
                  <a:pt x="1772" y="15340"/>
                  <a:pt x="2604" y="16109"/>
                  <a:pt x="3632" y="16109"/>
                </a:cubicBezTo>
                <a:lnTo>
                  <a:pt x="21600" y="16109"/>
                </a:lnTo>
                <a:close/>
                <a:moveTo>
                  <a:pt x="21600" y="12520"/>
                </a:moveTo>
                <a:lnTo>
                  <a:pt x="21600" y="9080"/>
                </a:lnTo>
                <a:lnTo>
                  <a:pt x="4848" y="9080"/>
                </a:lnTo>
                <a:cubicBezTo>
                  <a:pt x="3821" y="9080"/>
                  <a:pt x="2988" y="9851"/>
                  <a:pt x="2988" y="10801"/>
                </a:cubicBezTo>
                <a:cubicBezTo>
                  <a:pt x="2988" y="11750"/>
                  <a:pt x="3821" y="12520"/>
                  <a:pt x="4848" y="12520"/>
                </a:cubicBezTo>
                <a:lnTo>
                  <a:pt x="21600" y="12520"/>
                </a:lnTo>
                <a:close/>
                <a:moveTo>
                  <a:pt x="21600" y="8931"/>
                </a:moveTo>
                <a:lnTo>
                  <a:pt x="21600" y="5491"/>
                </a:lnTo>
                <a:lnTo>
                  <a:pt x="1861" y="5491"/>
                </a:lnTo>
                <a:cubicBezTo>
                  <a:pt x="833" y="5491"/>
                  <a:pt x="0" y="6260"/>
                  <a:pt x="0" y="7210"/>
                </a:cubicBezTo>
                <a:cubicBezTo>
                  <a:pt x="0" y="8160"/>
                  <a:pt x="833" y="8931"/>
                  <a:pt x="1861" y="8931"/>
                </a:cubicBezTo>
                <a:lnTo>
                  <a:pt x="21600" y="8931"/>
                </a:lnTo>
                <a:close/>
                <a:moveTo>
                  <a:pt x="21600" y="5341"/>
                </a:moveTo>
                <a:lnTo>
                  <a:pt x="21600" y="1901"/>
                </a:lnTo>
                <a:lnTo>
                  <a:pt x="6579" y="1901"/>
                </a:lnTo>
                <a:cubicBezTo>
                  <a:pt x="5551" y="1901"/>
                  <a:pt x="4719" y="2671"/>
                  <a:pt x="4718" y="3621"/>
                </a:cubicBezTo>
                <a:cubicBezTo>
                  <a:pt x="4718" y="4570"/>
                  <a:pt x="5551" y="5340"/>
                  <a:pt x="6579" y="5341"/>
                </a:cubicBezTo>
                <a:lnTo>
                  <a:pt x="21600" y="5341"/>
                </a:lnTo>
                <a:close/>
                <a:moveTo>
                  <a:pt x="21600" y="1751"/>
                </a:moveTo>
                <a:lnTo>
                  <a:pt x="21600" y="0"/>
                </a:lnTo>
                <a:lnTo>
                  <a:pt x="12883" y="0"/>
                </a:lnTo>
                <a:cubicBezTo>
                  <a:pt x="12882" y="10"/>
                  <a:pt x="12881" y="21"/>
                  <a:pt x="12881" y="31"/>
                </a:cubicBezTo>
                <a:cubicBezTo>
                  <a:pt x="12881" y="981"/>
                  <a:pt x="13715" y="1751"/>
                  <a:pt x="14742" y="1751"/>
                </a:cubicBezTo>
                <a:lnTo>
                  <a:pt x="21600" y="1751"/>
                </a:ln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object 35"/>
          <p:cNvSpPr txBox="1"/>
          <p:nvPr/>
        </p:nvSpPr>
        <p:spPr>
          <a:xfrm>
            <a:off x="7994324" y="4781725"/>
            <a:ext cx="58748" cy="453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indent="12700">
              <a:spcBef>
                <a:spcPts val="100"/>
              </a:spcBef>
              <a:defRPr spc="-5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295"/>
              <a:t>9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494151A-36B7-E949-4231-8E5FA5B9F22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2000"/>
          </a:blip>
          <a:stretch>
            <a:fillRect/>
          </a:stretch>
        </p:blipFill>
        <p:spPr>
          <a:xfrm>
            <a:off x="6732270" y="-1"/>
            <a:ext cx="2411731" cy="5143501"/>
          </a:xfrm>
          <a:prstGeom prst="rect">
            <a:avLst/>
          </a:prstGeom>
        </p:spPr>
      </p:pic>
      <p:sp>
        <p:nvSpPr>
          <p:cNvPr id="5" name="object 4">
            <a:extLst>
              <a:ext uri="{FF2B5EF4-FFF2-40B4-BE49-F238E27FC236}">
                <a16:creationId xmlns:a16="http://schemas.microsoft.com/office/drawing/2014/main" id="{3BDBA649-2F37-888E-5C57-B41D691761B2}"/>
              </a:ext>
            </a:extLst>
          </p:cNvPr>
          <p:cNvSpPr txBox="1"/>
          <p:nvPr/>
        </p:nvSpPr>
        <p:spPr>
          <a:xfrm>
            <a:off x="668666" y="788084"/>
            <a:ext cx="6802004" cy="501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indent="4876">
              <a:lnSpc>
                <a:spcPts val="4300"/>
              </a:lnSpc>
              <a:spcBef>
                <a:spcPts val="38"/>
              </a:spcBef>
              <a:defRPr sz="7800" b="1">
                <a:solidFill>
                  <a:srgbClr val="5A338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s-ES" sz="3000" b="1" dirty="0">
                <a:solidFill>
                  <a:srgbClr val="E4117A"/>
                </a:solidFill>
                <a:sym typeface="Arial"/>
              </a:rPr>
              <a:t>Algunos de nuestros clientes</a:t>
            </a:r>
            <a:endParaRPr sz="3000" spc="-4" dirty="0">
              <a:solidFill>
                <a:srgbClr val="E4117A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A8E67A7-2BEA-E669-4F76-17F73ECD13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134" y="228756"/>
            <a:ext cx="1314289" cy="434633"/>
          </a:xfrm>
          <a:prstGeom prst="rect">
            <a:avLst/>
          </a:prstGeom>
        </p:spPr>
      </p:pic>
      <p:sp>
        <p:nvSpPr>
          <p:cNvPr id="7" name="Shape">
            <a:extLst>
              <a:ext uri="{FF2B5EF4-FFF2-40B4-BE49-F238E27FC236}">
                <a16:creationId xmlns:a16="http://schemas.microsoft.com/office/drawing/2014/main" id="{858B15D5-16B5-9956-9B63-5E3D4FA0629E}"/>
              </a:ext>
            </a:extLst>
          </p:cNvPr>
          <p:cNvSpPr/>
          <p:nvPr/>
        </p:nvSpPr>
        <p:spPr>
          <a:xfrm>
            <a:off x="219804" y="918038"/>
            <a:ext cx="305330" cy="3297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3" h="21546" extrusionOk="0">
                <a:moveTo>
                  <a:pt x="9913" y="0"/>
                </a:moveTo>
                <a:cubicBezTo>
                  <a:pt x="9651" y="-2"/>
                  <a:pt x="9395" y="44"/>
                  <a:pt x="9153" y="148"/>
                </a:cubicBezTo>
                <a:cubicBezTo>
                  <a:pt x="8961" y="231"/>
                  <a:pt x="8789" y="346"/>
                  <a:pt x="8639" y="485"/>
                </a:cubicBezTo>
                <a:cubicBezTo>
                  <a:pt x="8491" y="624"/>
                  <a:pt x="8365" y="794"/>
                  <a:pt x="8276" y="971"/>
                </a:cubicBezTo>
                <a:cubicBezTo>
                  <a:pt x="8050" y="1420"/>
                  <a:pt x="8050" y="1930"/>
                  <a:pt x="8276" y="2378"/>
                </a:cubicBezTo>
                <a:cubicBezTo>
                  <a:pt x="8348" y="2517"/>
                  <a:pt x="8469" y="2666"/>
                  <a:pt x="8640" y="2844"/>
                </a:cubicBezTo>
                <a:cubicBezTo>
                  <a:pt x="8812" y="3023"/>
                  <a:pt x="9035" y="3231"/>
                  <a:pt x="9314" y="3488"/>
                </a:cubicBezTo>
                <a:lnTo>
                  <a:pt x="15360" y="9098"/>
                </a:lnTo>
                <a:lnTo>
                  <a:pt x="2761" y="9098"/>
                </a:lnTo>
                <a:cubicBezTo>
                  <a:pt x="2367" y="9098"/>
                  <a:pt x="2053" y="9098"/>
                  <a:pt x="1797" y="9110"/>
                </a:cubicBezTo>
                <a:cubicBezTo>
                  <a:pt x="1542" y="9122"/>
                  <a:pt x="1345" y="9147"/>
                  <a:pt x="1188" y="9197"/>
                </a:cubicBezTo>
                <a:cubicBezTo>
                  <a:pt x="685" y="9365"/>
                  <a:pt x="289" y="9732"/>
                  <a:pt x="107" y="10198"/>
                </a:cubicBezTo>
                <a:cubicBezTo>
                  <a:pt x="35" y="10383"/>
                  <a:pt x="0" y="10577"/>
                  <a:pt x="0" y="10773"/>
                </a:cubicBezTo>
                <a:cubicBezTo>
                  <a:pt x="0" y="10969"/>
                  <a:pt x="35" y="11164"/>
                  <a:pt x="107" y="11348"/>
                </a:cubicBezTo>
                <a:cubicBezTo>
                  <a:pt x="290" y="11813"/>
                  <a:pt x="686" y="12170"/>
                  <a:pt x="1188" y="12339"/>
                </a:cubicBezTo>
                <a:cubicBezTo>
                  <a:pt x="1345" y="12390"/>
                  <a:pt x="1542" y="12417"/>
                  <a:pt x="1797" y="12432"/>
                </a:cubicBezTo>
                <a:cubicBezTo>
                  <a:pt x="2053" y="12446"/>
                  <a:pt x="2367" y="12448"/>
                  <a:pt x="2761" y="12448"/>
                </a:cubicBezTo>
                <a:lnTo>
                  <a:pt x="15371" y="12448"/>
                </a:lnTo>
                <a:lnTo>
                  <a:pt x="9314" y="18058"/>
                </a:lnTo>
                <a:cubicBezTo>
                  <a:pt x="9035" y="18316"/>
                  <a:pt x="8810" y="18521"/>
                  <a:pt x="8635" y="18697"/>
                </a:cubicBezTo>
                <a:cubicBezTo>
                  <a:pt x="8461" y="18873"/>
                  <a:pt x="8338" y="19019"/>
                  <a:pt x="8265" y="19158"/>
                </a:cubicBezTo>
                <a:cubicBezTo>
                  <a:pt x="8039" y="19607"/>
                  <a:pt x="8049" y="20127"/>
                  <a:pt x="8276" y="20576"/>
                </a:cubicBezTo>
                <a:cubicBezTo>
                  <a:pt x="8365" y="20753"/>
                  <a:pt x="8490" y="20913"/>
                  <a:pt x="8639" y="21051"/>
                </a:cubicBezTo>
                <a:cubicBezTo>
                  <a:pt x="8789" y="21190"/>
                  <a:pt x="8962" y="21305"/>
                  <a:pt x="9153" y="21388"/>
                </a:cubicBezTo>
                <a:cubicBezTo>
                  <a:pt x="9637" y="21598"/>
                  <a:pt x="10199" y="21597"/>
                  <a:pt x="10683" y="21388"/>
                </a:cubicBezTo>
                <a:cubicBezTo>
                  <a:pt x="10833" y="21321"/>
                  <a:pt x="10991" y="21209"/>
                  <a:pt x="11181" y="21050"/>
                </a:cubicBezTo>
                <a:cubicBezTo>
                  <a:pt x="11371" y="20891"/>
                  <a:pt x="11593" y="20685"/>
                  <a:pt x="11871" y="20427"/>
                </a:cubicBezTo>
                <a:lnTo>
                  <a:pt x="20336" y="12587"/>
                </a:lnTo>
                <a:cubicBezTo>
                  <a:pt x="20469" y="12464"/>
                  <a:pt x="20590" y="12353"/>
                  <a:pt x="20699" y="12252"/>
                </a:cubicBezTo>
                <a:cubicBezTo>
                  <a:pt x="20808" y="12150"/>
                  <a:pt x="20905" y="12058"/>
                  <a:pt x="20989" y="11972"/>
                </a:cubicBezTo>
                <a:cubicBezTo>
                  <a:pt x="20998" y="11964"/>
                  <a:pt x="21012" y="11961"/>
                  <a:pt x="21021" y="11953"/>
                </a:cubicBezTo>
                <a:cubicBezTo>
                  <a:pt x="21170" y="11815"/>
                  <a:pt x="21285" y="11654"/>
                  <a:pt x="21374" y="11477"/>
                </a:cubicBezTo>
                <a:cubicBezTo>
                  <a:pt x="21600" y="11028"/>
                  <a:pt x="21600" y="10518"/>
                  <a:pt x="21374" y="10069"/>
                </a:cubicBezTo>
                <a:cubicBezTo>
                  <a:pt x="21285" y="9892"/>
                  <a:pt x="21170" y="9722"/>
                  <a:pt x="21021" y="9584"/>
                </a:cubicBezTo>
                <a:cubicBezTo>
                  <a:pt x="21003" y="9568"/>
                  <a:pt x="20975" y="9570"/>
                  <a:pt x="20957" y="9554"/>
                </a:cubicBezTo>
                <a:cubicBezTo>
                  <a:pt x="20874" y="9471"/>
                  <a:pt x="20783" y="9384"/>
                  <a:pt x="20680" y="9288"/>
                </a:cubicBezTo>
                <a:cubicBezTo>
                  <a:pt x="20578" y="9192"/>
                  <a:pt x="20464" y="9087"/>
                  <a:pt x="20336" y="8969"/>
                </a:cubicBezTo>
                <a:lnTo>
                  <a:pt x="11871" y="1120"/>
                </a:lnTo>
                <a:cubicBezTo>
                  <a:pt x="11593" y="862"/>
                  <a:pt x="11371" y="655"/>
                  <a:pt x="11181" y="496"/>
                </a:cubicBezTo>
                <a:cubicBezTo>
                  <a:pt x="10991" y="337"/>
                  <a:pt x="10833" y="226"/>
                  <a:pt x="10683" y="158"/>
                </a:cubicBezTo>
                <a:cubicBezTo>
                  <a:pt x="10441" y="54"/>
                  <a:pt x="10174" y="1"/>
                  <a:pt x="9913" y="0"/>
                </a:cubicBezTo>
                <a:close/>
              </a:path>
            </a:pathLst>
          </a:custGeom>
          <a:solidFill>
            <a:srgbClr val="6A3187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lnSpc>
                <a:spcPct val="100000"/>
              </a:lnSpc>
              <a:defRPr sz="3200" spc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1" name="Rectángulo redondeado 10">
            <a:extLst>
              <a:ext uri="{FF2B5EF4-FFF2-40B4-BE49-F238E27FC236}">
                <a16:creationId xmlns:a16="http://schemas.microsoft.com/office/drawing/2014/main" id="{3D544839-B76F-0C39-D845-2C798A9607D0}"/>
              </a:ext>
            </a:extLst>
          </p:cNvPr>
          <p:cNvSpPr/>
          <p:nvPr/>
        </p:nvSpPr>
        <p:spPr>
          <a:xfrm>
            <a:off x="2740454" y="4140965"/>
            <a:ext cx="3580428" cy="686157"/>
          </a:xfrm>
          <a:prstGeom prst="roundRect">
            <a:avLst/>
          </a:prstGeom>
          <a:gradFill>
            <a:gsLst>
              <a:gs pos="0">
                <a:srgbClr val="FAB200"/>
              </a:gs>
              <a:gs pos="45000">
                <a:srgbClr val="E4117A"/>
              </a:gs>
              <a:gs pos="100000">
                <a:srgbClr val="6A3187"/>
              </a:gs>
            </a:gsLst>
            <a:lin ang="5400000" scaled="1"/>
          </a:gra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object 34">
            <a:extLst>
              <a:ext uri="{FF2B5EF4-FFF2-40B4-BE49-F238E27FC236}">
                <a16:creationId xmlns:a16="http://schemas.microsoft.com/office/drawing/2014/main" id="{4EFBC3E0-02BE-24C3-97FF-C8093EFA4303}"/>
              </a:ext>
            </a:extLst>
          </p:cNvPr>
          <p:cNvSpPr txBox="1"/>
          <p:nvPr/>
        </p:nvSpPr>
        <p:spPr>
          <a:xfrm>
            <a:off x="3145579" y="4218104"/>
            <a:ext cx="2770177" cy="5318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900" marR="1950" indent="-2925" algn="ctr">
              <a:spcBef>
                <a:spcPts val="38"/>
              </a:spcBef>
              <a:defRPr sz="3000" b="1">
                <a:solidFill>
                  <a:srgbClr val="2B035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152" dirty="0">
                <a:solidFill>
                  <a:schemeClr val="bg1"/>
                </a:solidFill>
              </a:rPr>
              <a:t>Nuestros</a:t>
            </a:r>
            <a:r>
              <a:rPr sz="1152" spc="40" dirty="0">
                <a:solidFill>
                  <a:schemeClr val="bg1"/>
                </a:solidFill>
              </a:rPr>
              <a:t> </a:t>
            </a:r>
            <a:r>
              <a:rPr sz="1152" dirty="0" err="1">
                <a:solidFill>
                  <a:schemeClr val="bg1"/>
                </a:solidFill>
              </a:rPr>
              <a:t>procesos</a:t>
            </a:r>
            <a:r>
              <a:rPr sz="1152" spc="56" dirty="0">
                <a:solidFill>
                  <a:schemeClr val="bg1"/>
                </a:solidFill>
              </a:rPr>
              <a:t> </a:t>
            </a:r>
            <a:r>
              <a:rPr sz="1152" dirty="0">
                <a:solidFill>
                  <a:schemeClr val="bg1"/>
                </a:solidFill>
              </a:rPr>
              <a:t>y</a:t>
            </a:r>
            <a:r>
              <a:rPr sz="1152" spc="46" dirty="0">
                <a:solidFill>
                  <a:schemeClr val="bg1"/>
                </a:solidFill>
              </a:rPr>
              <a:t> </a:t>
            </a:r>
            <a:r>
              <a:rPr sz="1152" dirty="0" err="1">
                <a:solidFill>
                  <a:schemeClr val="bg1"/>
                </a:solidFill>
              </a:rPr>
              <a:t>equipo</a:t>
            </a:r>
            <a:r>
              <a:rPr sz="1152" spc="46" dirty="0">
                <a:solidFill>
                  <a:schemeClr val="bg1"/>
                </a:solidFill>
              </a:rPr>
              <a:t> </a:t>
            </a:r>
            <a:r>
              <a:rPr sz="1152" spc="-4" dirty="0" err="1">
                <a:solidFill>
                  <a:schemeClr val="bg1"/>
                </a:solidFill>
              </a:rPr>
              <a:t>están</a:t>
            </a:r>
            <a:r>
              <a:rPr sz="1152" spc="-4" dirty="0">
                <a:solidFill>
                  <a:schemeClr val="bg1"/>
                </a:solidFill>
              </a:rPr>
              <a:t> </a:t>
            </a:r>
            <a:r>
              <a:rPr sz="1152" dirty="0" err="1">
                <a:solidFill>
                  <a:schemeClr val="bg1"/>
                </a:solidFill>
              </a:rPr>
              <a:t>enfocados</a:t>
            </a:r>
            <a:r>
              <a:rPr sz="1152" spc="44" dirty="0">
                <a:solidFill>
                  <a:schemeClr val="bg1"/>
                </a:solidFill>
              </a:rPr>
              <a:t> </a:t>
            </a:r>
            <a:r>
              <a:rPr sz="1152" dirty="0" err="1">
                <a:solidFill>
                  <a:schemeClr val="bg1"/>
                </a:solidFill>
              </a:rPr>
              <a:t>en</a:t>
            </a:r>
            <a:r>
              <a:rPr sz="1152" spc="38" dirty="0">
                <a:solidFill>
                  <a:schemeClr val="bg1"/>
                </a:solidFill>
              </a:rPr>
              <a:t> </a:t>
            </a:r>
            <a:r>
              <a:rPr sz="1152" dirty="0">
                <a:solidFill>
                  <a:schemeClr val="bg1"/>
                </a:solidFill>
              </a:rPr>
              <a:t>la</a:t>
            </a:r>
            <a:r>
              <a:rPr sz="1152" spc="35" dirty="0">
                <a:solidFill>
                  <a:schemeClr val="bg1"/>
                </a:solidFill>
              </a:rPr>
              <a:t> </a:t>
            </a:r>
            <a:r>
              <a:rPr sz="1152" dirty="0" err="1">
                <a:solidFill>
                  <a:schemeClr val="bg1"/>
                </a:solidFill>
              </a:rPr>
              <a:t>calidad</a:t>
            </a:r>
            <a:r>
              <a:rPr sz="1152" spc="42" dirty="0">
                <a:solidFill>
                  <a:schemeClr val="bg1"/>
                </a:solidFill>
              </a:rPr>
              <a:t> </a:t>
            </a:r>
            <a:r>
              <a:rPr sz="1152" dirty="0">
                <a:solidFill>
                  <a:schemeClr val="bg1"/>
                </a:solidFill>
              </a:rPr>
              <a:t>para</a:t>
            </a:r>
            <a:r>
              <a:rPr sz="1152" spc="60" dirty="0">
                <a:solidFill>
                  <a:schemeClr val="bg1"/>
                </a:solidFill>
              </a:rPr>
              <a:t> </a:t>
            </a:r>
            <a:r>
              <a:rPr sz="1152" dirty="0" err="1">
                <a:solidFill>
                  <a:schemeClr val="bg1"/>
                </a:solidFill>
              </a:rPr>
              <a:t>brindar</a:t>
            </a:r>
            <a:r>
              <a:rPr sz="1152" spc="40" dirty="0">
                <a:solidFill>
                  <a:schemeClr val="bg1"/>
                </a:solidFill>
              </a:rPr>
              <a:t> </a:t>
            </a:r>
            <a:r>
              <a:rPr sz="1152" spc="-10" dirty="0">
                <a:solidFill>
                  <a:schemeClr val="bg1"/>
                </a:solidFill>
              </a:rPr>
              <a:t>la </a:t>
            </a:r>
            <a:r>
              <a:rPr sz="1152" dirty="0" err="1">
                <a:solidFill>
                  <a:schemeClr val="bg1"/>
                </a:solidFill>
              </a:rPr>
              <a:t>mejor</a:t>
            </a:r>
            <a:r>
              <a:rPr sz="1152" spc="52" dirty="0">
                <a:solidFill>
                  <a:schemeClr val="bg1"/>
                </a:solidFill>
              </a:rPr>
              <a:t> </a:t>
            </a:r>
            <a:r>
              <a:rPr sz="1152" dirty="0" err="1">
                <a:solidFill>
                  <a:schemeClr val="bg1"/>
                </a:solidFill>
              </a:rPr>
              <a:t>experiencia</a:t>
            </a:r>
            <a:r>
              <a:rPr sz="1152" spc="65" dirty="0">
                <a:solidFill>
                  <a:schemeClr val="bg1"/>
                </a:solidFill>
              </a:rPr>
              <a:t> </a:t>
            </a:r>
            <a:r>
              <a:rPr sz="1152" dirty="0">
                <a:solidFill>
                  <a:schemeClr val="bg1"/>
                </a:solidFill>
              </a:rPr>
              <a:t>al</a:t>
            </a:r>
            <a:r>
              <a:rPr sz="1152" spc="50" dirty="0">
                <a:solidFill>
                  <a:schemeClr val="bg1"/>
                </a:solidFill>
              </a:rPr>
              <a:t> </a:t>
            </a:r>
            <a:r>
              <a:rPr sz="1152" spc="-4" dirty="0" err="1">
                <a:solidFill>
                  <a:schemeClr val="bg1"/>
                </a:solidFill>
              </a:rPr>
              <a:t>cliente</a:t>
            </a:r>
            <a:r>
              <a:rPr sz="1152" spc="-4" dirty="0">
                <a:solidFill>
                  <a:schemeClr val="bg1"/>
                </a:solidFill>
              </a:rPr>
              <a:t>.</a:t>
            </a:r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id="{82E334E5-A21B-ED26-520E-043723F0A8E8}"/>
              </a:ext>
            </a:extLst>
          </p:cNvPr>
          <p:cNvGrpSpPr/>
          <p:nvPr/>
        </p:nvGrpSpPr>
        <p:grpSpPr>
          <a:xfrm>
            <a:off x="1034152" y="1589194"/>
            <a:ext cx="7065590" cy="2243353"/>
            <a:chOff x="1034152" y="1589194"/>
            <a:chExt cx="7065590" cy="2243353"/>
          </a:xfrm>
        </p:grpSpPr>
        <p:pic>
          <p:nvPicPr>
            <p:cNvPr id="13" name="object 44" descr="object 44">
              <a:extLst>
                <a:ext uri="{FF2B5EF4-FFF2-40B4-BE49-F238E27FC236}">
                  <a16:creationId xmlns:a16="http://schemas.microsoft.com/office/drawing/2014/main" id="{0134963F-7B8E-9BCB-5880-40C920BB01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20959" y="1589194"/>
              <a:ext cx="1257517" cy="42038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" name="object 45" descr="object 45">
              <a:extLst>
                <a:ext uri="{FF2B5EF4-FFF2-40B4-BE49-F238E27FC236}">
                  <a16:creationId xmlns:a16="http://schemas.microsoft.com/office/drawing/2014/main" id="{42D3C750-F25F-16BD-D95C-40D7808BD69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80152" y="1599367"/>
              <a:ext cx="761985" cy="4000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" name="object 46" descr="object 46">
              <a:extLst>
                <a:ext uri="{FF2B5EF4-FFF2-40B4-BE49-F238E27FC236}">
                  <a16:creationId xmlns:a16="http://schemas.microsoft.com/office/drawing/2014/main" id="{14908121-E8C8-4BEF-54DA-22FC7BAD1E5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143813" y="1667122"/>
              <a:ext cx="1479514" cy="2645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" name="object 47" descr="object 47">
              <a:extLst>
                <a:ext uri="{FF2B5EF4-FFF2-40B4-BE49-F238E27FC236}">
                  <a16:creationId xmlns:a16="http://schemas.microsoft.com/office/drawing/2014/main" id="{B1D1130F-DA17-E65F-D69B-2769C8546BC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825001" y="1673561"/>
              <a:ext cx="1393968" cy="25165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" name="object 48" descr="object 48">
              <a:extLst>
                <a:ext uri="{FF2B5EF4-FFF2-40B4-BE49-F238E27FC236}">
                  <a16:creationId xmlns:a16="http://schemas.microsoft.com/office/drawing/2014/main" id="{8A34186D-67F2-1063-93A9-8E7AA46FA1A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34152" y="2401351"/>
              <a:ext cx="1135019" cy="26893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" name="object 49" descr="object 49">
              <a:extLst>
                <a:ext uri="{FF2B5EF4-FFF2-40B4-BE49-F238E27FC236}">
                  <a16:creationId xmlns:a16="http://schemas.microsoft.com/office/drawing/2014/main" id="{CED0587A-20AC-19CA-F429-536A44EE9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469058" y="2388590"/>
              <a:ext cx="1516193" cy="2944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9" name="object 50" descr="object 50">
              <a:extLst>
                <a:ext uri="{FF2B5EF4-FFF2-40B4-BE49-F238E27FC236}">
                  <a16:creationId xmlns:a16="http://schemas.microsoft.com/office/drawing/2014/main" id="{955A8D05-2A0B-1C3F-20E6-39BA6DAC808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732396" y="2386714"/>
              <a:ext cx="972405" cy="29820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0" name="object 51" descr="object 51">
              <a:extLst>
                <a:ext uri="{FF2B5EF4-FFF2-40B4-BE49-F238E27FC236}">
                  <a16:creationId xmlns:a16="http://schemas.microsoft.com/office/drawing/2014/main" id="{F5AAF974-3F08-164E-79EB-DA8DD632D94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131927" y="3185493"/>
              <a:ext cx="1261422" cy="29136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1" name="object 52" descr="object 52">
              <a:extLst>
                <a:ext uri="{FF2B5EF4-FFF2-40B4-BE49-F238E27FC236}">
                  <a16:creationId xmlns:a16="http://schemas.microsoft.com/office/drawing/2014/main" id="{57C9EBEE-A9BD-2860-0DB6-D2FAEAE8A7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285140" y="2331498"/>
              <a:ext cx="1147367" cy="40863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2" name="object 53" descr="object 53">
              <a:extLst>
                <a:ext uri="{FF2B5EF4-FFF2-40B4-BE49-F238E27FC236}">
                  <a16:creationId xmlns:a16="http://schemas.microsoft.com/office/drawing/2014/main" id="{01FDE6B7-5CEC-3DFF-EC50-6ABD8A08D7C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558014" y="3174519"/>
              <a:ext cx="1234991" cy="31331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" name="object 55" descr="object 55">
              <a:extLst>
                <a:ext uri="{FF2B5EF4-FFF2-40B4-BE49-F238E27FC236}">
                  <a16:creationId xmlns:a16="http://schemas.microsoft.com/office/drawing/2014/main" id="{91DFAFDF-4AEC-00EA-E332-46C67DE5565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6732270" y="2968911"/>
              <a:ext cx="724526" cy="7245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5" name="object 56" descr="object 56">
              <a:extLst>
                <a:ext uri="{FF2B5EF4-FFF2-40B4-BE49-F238E27FC236}">
                  <a16:creationId xmlns:a16="http://schemas.microsoft.com/office/drawing/2014/main" id="{F5C1A2F4-5A47-B3CA-CE81-5288BF2B515B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395919" y="2829801"/>
              <a:ext cx="1823175" cy="100274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26" name="Picture 2" descr="Quiénes somos - Fidens Insurtech">
              <a:extLst>
                <a:ext uri="{FF2B5EF4-FFF2-40B4-BE49-F238E27FC236}">
                  <a16:creationId xmlns:a16="http://schemas.microsoft.com/office/drawing/2014/main" id="{2EA8404E-727B-99FB-D192-F2897EBF24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3801" y="1843778"/>
              <a:ext cx="1455941" cy="14559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3" name="object 2"/>
          <p:cNvGrpSpPr/>
          <p:nvPr/>
        </p:nvGrpSpPr>
        <p:grpSpPr>
          <a:xfrm>
            <a:off x="669613" y="850664"/>
            <a:ext cx="7684784" cy="4137110"/>
            <a:chOff x="0" y="0"/>
            <a:chExt cx="20018387" cy="10776916"/>
          </a:xfrm>
        </p:grpSpPr>
        <p:sp>
          <p:nvSpPr>
            <p:cNvPr id="391" name="object 3"/>
            <p:cNvSpPr/>
            <p:nvPr/>
          </p:nvSpPr>
          <p:spPr>
            <a:xfrm>
              <a:off x="0" y="319417"/>
              <a:ext cx="18456531" cy="10457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18"/>
                  </a:moveTo>
                  <a:lnTo>
                    <a:pt x="5380" y="10818"/>
                  </a:lnTo>
                  <a:lnTo>
                    <a:pt x="5380" y="0"/>
                  </a:lnTo>
                  <a:lnTo>
                    <a:pt x="0" y="0"/>
                  </a:lnTo>
                  <a:lnTo>
                    <a:pt x="0" y="21600"/>
                  </a:lnTo>
                  <a:lnTo>
                    <a:pt x="5380" y="21600"/>
                  </a:lnTo>
                  <a:lnTo>
                    <a:pt x="5380" y="10839"/>
                  </a:lnTo>
                  <a:lnTo>
                    <a:pt x="21600" y="10839"/>
                  </a:lnTo>
                  <a:lnTo>
                    <a:pt x="21600" y="10818"/>
                  </a:lnTo>
                  <a:close/>
                </a:path>
              </a:pathLst>
            </a:custGeom>
            <a:solidFill>
              <a:srgbClr val="2B035B"/>
            </a:solidFill>
            <a:ln w="12700" cap="flat">
              <a:noFill/>
              <a:miter lim="400000"/>
            </a:ln>
            <a:effectLst/>
          </p:spPr>
          <p:txBody>
            <a:bodyPr wrap="square" lIns="17551" tIns="17551" rIns="17551" bIns="17551" numCol="1" anchor="t">
              <a:noAutofit/>
            </a:bodyPr>
            <a:lstStyle/>
            <a:p>
              <a:endParaRPr sz="295"/>
            </a:p>
          </p:txBody>
        </p:sp>
        <p:pic>
          <p:nvPicPr>
            <p:cNvPr id="392" name="object 4" descr="object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42998" y="10209962"/>
              <a:ext cx="199813" cy="19984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93" name="object 5" descr="object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52573" y="10209962"/>
              <a:ext cx="199749" cy="19984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94" name="object 6" descr="object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52624" y="10209962"/>
              <a:ext cx="199686" cy="19984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95" name="object 7" descr="object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10174" y="1394633"/>
              <a:ext cx="1856260" cy="6650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96" name="object 8" descr="object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76949" y="4364809"/>
              <a:ext cx="1722794" cy="97015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97" name="object 9" descr="object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515223" y="1489919"/>
              <a:ext cx="1874943" cy="47459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98" name="object 10" descr="object 1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800973" y="3289174"/>
              <a:ext cx="1722521" cy="6653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99" name="object 11" descr="object 1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172074" y="2775095"/>
              <a:ext cx="2322917" cy="52240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00" name="object 12" descr="object 1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067923" y="1613686"/>
              <a:ext cx="1026948" cy="102684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01" name="object 13" descr="object 13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924798" y="4317229"/>
              <a:ext cx="2445430" cy="106536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02" name="object 14" descr="object 14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715248" y="2146711"/>
              <a:ext cx="1998716" cy="9412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03" name="object 15" descr="object 15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495924" y="7772899"/>
              <a:ext cx="1322899" cy="81834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04" name="object 16" descr="object 16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457824" y="8991374"/>
              <a:ext cx="1360999" cy="4567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05" name="object 17" descr="object 17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134099" y="9772060"/>
              <a:ext cx="779959" cy="7234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06" name="object 18" descr="object 18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7848598" y="8743915"/>
              <a:ext cx="1008252" cy="81851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07" name="object 19" descr="object 19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5505449" y="6725695"/>
              <a:ext cx="1875260" cy="83723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08" name="object 20" descr="object 20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7981948" y="9848222"/>
              <a:ext cx="779667" cy="5616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09" name="object 21" descr="object 21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9620248" y="8762950"/>
              <a:ext cx="1398435" cy="81851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10" name="object 22" descr="object 22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9725023" y="9753013"/>
              <a:ext cx="979385" cy="7424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11" name="object 23" descr="object 23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3896973" y="2508437"/>
              <a:ext cx="1226337" cy="84608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12" name="object 24" descr="object 24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2363448" y="2489468"/>
              <a:ext cx="1102774" cy="6937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13" name="object 25" descr="object 25"/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2096748" y="1594614"/>
              <a:ext cx="1998025" cy="62694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14" name="object 26" descr="object 26"/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12106273" y="3546106"/>
              <a:ext cx="1550419" cy="47491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15" name="object 27" descr="object 27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12468223" y="4859890"/>
              <a:ext cx="1245610" cy="6084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16" name="object 28" descr="object 28"/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12170665" y="4298220"/>
              <a:ext cx="1762208" cy="5226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17" name="object 29" descr="object 29"/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14258923" y="3470031"/>
              <a:ext cx="1531032" cy="7700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18" name="object 30" descr="object 30"/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14163673" y="4593347"/>
              <a:ext cx="769167" cy="57029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19" name="object 31" descr="object 31"/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16468723" y="3707941"/>
              <a:ext cx="1740200" cy="65585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20" name="object 32" descr="object 32"/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13134973" y="6839977"/>
              <a:ext cx="1312169" cy="84677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21" name="object 33" descr="object 33"/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15106648" y="6992302"/>
              <a:ext cx="1216623" cy="69444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22" name="object 34" descr="object 34"/>
            <p:cNvPicPr>
              <a:picLocks noChangeAspect="1"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15582898" y="9638781"/>
              <a:ext cx="1635581" cy="58060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23" name="object 35" descr="object 35"/>
            <p:cNvPicPr>
              <a:picLocks noChangeAspect="1"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13258798" y="8163249"/>
              <a:ext cx="1483572" cy="87554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24" name="object 36" descr="object 36"/>
            <p:cNvPicPr>
              <a:picLocks noChangeAspect="1"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14992348" y="8172746"/>
              <a:ext cx="1559487" cy="79937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25" name="object 37" descr="object 37"/>
            <p:cNvPicPr>
              <a:picLocks noChangeAspect="1"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17183098" y="8448826"/>
              <a:ext cx="1473429" cy="5423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26" name="object 38" descr="object 38"/>
            <p:cNvPicPr>
              <a:picLocks noChangeAspect="1"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13658848" y="9429339"/>
              <a:ext cx="921623" cy="92334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27" name="object 39" descr="object 39"/>
            <p:cNvPicPr>
              <a:picLocks noChangeAspect="1"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17144998" y="6811381"/>
              <a:ext cx="1149636" cy="109431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28" name="object 40" descr="object 40"/>
            <p:cNvPicPr>
              <a:picLocks noChangeAspect="1"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15382873" y="4450584"/>
              <a:ext cx="1454666" cy="7987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29" name="object 41" descr="object 41"/>
            <p:cNvPicPr>
              <a:picLocks noChangeAspect="1"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15440023" y="2584625"/>
              <a:ext cx="1692745" cy="8175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30" name="object 42" descr="object 42"/>
            <p:cNvPicPr>
              <a:picLocks noChangeAspect="1"/>
            </p:cNvPicPr>
            <p:nvPr/>
          </p:nvPicPr>
          <p:blipFill>
            <a:blip r:embed="rId38"/>
            <a:stretch>
              <a:fillRect/>
            </a:stretch>
          </p:blipFill>
          <p:spPr>
            <a:xfrm>
              <a:off x="4981574" y="3707929"/>
              <a:ext cx="2146555" cy="59871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31" name="object 43" descr="object 43"/>
            <p:cNvPicPr>
              <a:picLocks noChangeAspect="1"/>
            </p:cNvPicPr>
            <p:nvPr/>
          </p:nvPicPr>
          <p:blipFill>
            <a:blip r:embed="rId39"/>
            <a:stretch>
              <a:fillRect/>
            </a:stretch>
          </p:blipFill>
          <p:spPr>
            <a:xfrm>
              <a:off x="17154523" y="4698017"/>
              <a:ext cx="1206776" cy="3418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32" name="object 44" descr="object 44"/>
            <p:cNvPicPr>
              <a:picLocks noChangeAspect="1"/>
            </p:cNvPicPr>
            <p:nvPr/>
          </p:nvPicPr>
          <p:blipFill>
            <a:blip r:embed="rId40"/>
            <a:stretch>
              <a:fillRect/>
            </a:stretch>
          </p:blipFill>
          <p:spPr>
            <a:xfrm>
              <a:off x="9458323" y="6663956"/>
              <a:ext cx="1798448" cy="15559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33" name="object 45" descr="object 45"/>
            <p:cNvPicPr>
              <a:picLocks noChangeAspect="1"/>
            </p:cNvPicPr>
            <p:nvPr/>
          </p:nvPicPr>
          <p:blipFill>
            <a:blip r:embed="rId41"/>
            <a:stretch>
              <a:fillRect/>
            </a:stretch>
          </p:blipFill>
          <p:spPr>
            <a:xfrm>
              <a:off x="7820023" y="6925715"/>
              <a:ext cx="1208250" cy="12085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34" name="object 46" descr="object 46"/>
            <p:cNvPicPr>
              <a:picLocks noChangeAspect="1"/>
            </p:cNvPicPr>
            <p:nvPr/>
          </p:nvPicPr>
          <p:blipFill>
            <a:blip r:embed="rId42"/>
            <a:stretch>
              <a:fillRect/>
            </a:stretch>
          </p:blipFill>
          <p:spPr>
            <a:xfrm>
              <a:off x="18508208" y="1792824"/>
              <a:ext cx="1031228" cy="63121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35" name="object 47" descr="object 47"/>
            <p:cNvPicPr>
              <a:picLocks noChangeAspect="1"/>
            </p:cNvPicPr>
            <p:nvPr/>
          </p:nvPicPr>
          <p:blipFill>
            <a:blip r:embed="rId43"/>
            <a:stretch>
              <a:fillRect/>
            </a:stretch>
          </p:blipFill>
          <p:spPr>
            <a:xfrm>
              <a:off x="17463044" y="2880518"/>
              <a:ext cx="1652612" cy="32668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36" name="object 48" descr="object 48"/>
            <p:cNvPicPr>
              <a:picLocks noChangeAspect="1"/>
            </p:cNvPicPr>
            <p:nvPr/>
          </p:nvPicPr>
          <p:blipFill>
            <a:blip r:embed="rId44"/>
            <a:stretch>
              <a:fillRect/>
            </a:stretch>
          </p:blipFill>
          <p:spPr>
            <a:xfrm>
              <a:off x="18735673" y="4469503"/>
              <a:ext cx="806539" cy="80831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37" name="object 49" descr="object 49"/>
            <p:cNvPicPr>
              <a:picLocks noChangeAspect="1"/>
            </p:cNvPicPr>
            <p:nvPr/>
          </p:nvPicPr>
          <p:blipFill>
            <a:blip r:embed="rId45"/>
            <a:stretch>
              <a:fillRect/>
            </a:stretch>
          </p:blipFill>
          <p:spPr>
            <a:xfrm>
              <a:off x="18135598" y="3393818"/>
              <a:ext cx="1882789" cy="103665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38" name="object 50"/>
            <p:cNvSpPr/>
            <p:nvPr/>
          </p:nvSpPr>
          <p:spPr>
            <a:xfrm>
              <a:off x="11655230" y="0"/>
              <a:ext cx="12702" cy="10776916"/>
            </a:xfrm>
            <a:prstGeom prst="rect">
              <a:avLst/>
            </a:prstGeom>
            <a:solidFill>
              <a:srgbClr val="7E7E7E"/>
            </a:solidFill>
            <a:ln w="12700" cap="flat">
              <a:noFill/>
              <a:miter lim="400000"/>
            </a:ln>
            <a:effectLst/>
          </p:spPr>
          <p:txBody>
            <a:bodyPr wrap="square" lIns="17551" tIns="17551" rIns="17551" bIns="17551" numCol="1" anchor="t">
              <a:noAutofit/>
            </a:bodyPr>
            <a:lstStyle/>
            <a:p>
              <a:endParaRPr sz="295"/>
            </a:p>
          </p:txBody>
        </p:sp>
        <p:pic>
          <p:nvPicPr>
            <p:cNvPr id="439" name="object 51" descr="object 51"/>
            <p:cNvPicPr>
              <a:picLocks noChangeAspect="1"/>
            </p:cNvPicPr>
            <p:nvPr/>
          </p:nvPicPr>
          <p:blipFill>
            <a:blip r:embed="rId46"/>
            <a:stretch>
              <a:fillRect/>
            </a:stretch>
          </p:blipFill>
          <p:spPr>
            <a:xfrm>
              <a:off x="17097373" y="1779236"/>
              <a:ext cx="914154" cy="60033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40" name="object 52" descr="object 52"/>
            <p:cNvPicPr>
              <a:picLocks noChangeAspect="1"/>
            </p:cNvPicPr>
            <p:nvPr/>
          </p:nvPicPr>
          <p:blipFill>
            <a:blip r:embed="rId47"/>
            <a:stretch>
              <a:fillRect/>
            </a:stretch>
          </p:blipFill>
          <p:spPr>
            <a:xfrm>
              <a:off x="14306548" y="1594626"/>
              <a:ext cx="1092943" cy="6840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41" name="object 53" descr="object 53"/>
            <p:cNvPicPr>
              <a:picLocks noChangeAspect="1"/>
            </p:cNvPicPr>
            <p:nvPr/>
          </p:nvPicPr>
          <p:blipFill>
            <a:blip r:embed="rId48"/>
            <a:stretch>
              <a:fillRect/>
            </a:stretch>
          </p:blipFill>
          <p:spPr>
            <a:xfrm>
              <a:off x="15592423" y="1661266"/>
              <a:ext cx="1140358" cy="61744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42" name="object 54" descr="object 54"/>
            <p:cNvPicPr>
              <a:picLocks noChangeAspect="1"/>
            </p:cNvPicPr>
            <p:nvPr/>
          </p:nvPicPr>
          <p:blipFill>
            <a:blip r:embed="rId49"/>
            <a:stretch>
              <a:fillRect/>
            </a:stretch>
          </p:blipFill>
          <p:spPr>
            <a:xfrm>
              <a:off x="371474" y="4183989"/>
              <a:ext cx="4056951" cy="28838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50" name="object 60"/>
          <p:cNvSpPr txBox="1"/>
          <p:nvPr/>
        </p:nvSpPr>
        <p:spPr>
          <a:xfrm>
            <a:off x="7902034" y="4625592"/>
            <a:ext cx="104821" cy="453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indent="12700">
              <a:spcBef>
                <a:spcPts val="100"/>
              </a:spcBef>
              <a:defRPr spc="-25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295"/>
              <a:t>10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E9A6FFD-CC7E-066F-FE0D-124EDD0EA7B5}"/>
              </a:ext>
            </a:extLst>
          </p:cNvPr>
          <p:cNvPicPr>
            <a:picLocks noChangeAspect="1"/>
          </p:cNvPicPr>
          <p:nvPr/>
        </p:nvPicPr>
        <p:blipFill>
          <a:blip r:embed="rId50">
            <a:alphaModFix amt="12000"/>
          </a:blip>
          <a:stretch>
            <a:fillRect/>
          </a:stretch>
        </p:blipFill>
        <p:spPr>
          <a:xfrm>
            <a:off x="6732270" y="-1"/>
            <a:ext cx="2411731" cy="5143501"/>
          </a:xfrm>
          <a:prstGeom prst="rect">
            <a:avLst/>
          </a:prstGeom>
        </p:spPr>
      </p:pic>
      <p:sp>
        <p:nvSpPr>
          <p:cNvPr id="5" name="object 4">
            <a:extLst>
              <a:ext uri="{FF2B5EF4-FFF2-40B4-BE49-F238E27FC236}">
                <a16:creationId xmlns:a16="http://schemas.microsoft.com/office/drawing/2014/main" id="{B8F41A21-BAFC-77C6-1B70-5E0A2FAA61C1}"/>
              </a:ext>
            </a:extLst>
          </p:cNvPr>
          <p:cNvSpPr txBox="1"/>
          <p:nvPr/>
        </p:nvSpPr>
        <p:spPr>
          <a:xfrm>
            <a:off x="2660792" y="193839"/>
            <a:ext cx="5953198" cy="501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indent="4876">
              <a:lnSpc>
                <a:spcPts val="4300"/>
              </a:lnSpc>
              <a:spcBef>
                <a:spcPts val="38"/>
              </a:spcBef>
              <a:defRPr sz="7800" b="1">
                <a:solidFill>
                  <a:srgbClr val="5A338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s-ES" sz="3000" b="1" dirty="0">
                <a:solidFill>
                  <a:srgbClr val="E4117A"/>
                </a:solidFill>
                <a:sym typeface="Arial"/>
              </a:rPr>
              <a:t>Nuestros clientes por segmento</a:t>
            </a:r>
            <a:endParaRPr sz="3000" spc="-4" dirty="0">
              <a:solidFill>
                <a:srgbClr val="E4117A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32DF19B-5BB5-7520-44C2-5CC13FC00B1B}"/>
              </a:ext>
            </a:extLst>
          </p:cNvPr>
          <p:cNvPicPr>
            <a:picLocks noChangeAspect="1"/>
          </p:cNvPicPr>
          <p:nvPr/>
        </p:nvPicPr>
        <p:blipFill>
          <a:blip r:embed="rId51"/>
          <a:stretch>
            <a:fillRect/>
          </a:stretch>
        </p:blipFill>
        <p:spPr>
          <a:xfrm>
            <a:off x="525134" y="228756"/>
            <a:ext cx="1314289" cy="434633"/>
          </a:xfrm>
          <a:prstGeom prst="rect">
            <a:avLst/>
          </a:prstGeom>
        </p:spPr>
      </p:pic>
      <p:sp>
        <p:nvSpPr>
          <p:cNvPr id="7" name="Shape">
            <a:extLst>
              <a:ext uri="{FF2B5EF4-FFF2-40B4-BE49-F238E27FC236}">
                <a16:creationId xmlns:a16="http://schemas.microsoft.com/office/drawing/2014/main" id="{0EDDDCFD-143C-DCF8-D988-D697B6416CC3}"/>
              </a:ext>
            </a:extLst>
          </p:cNvPr>
          <p:cNvSpPr/>
          <p:nvPr/>
        </p:nvSpPr>
        <p:spPr>
          <a:xfrm>
            <a:off x="2211930" y="323793"/>
            <a:ext cx="305330" cy="3297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3" h="21546" extrusionOk="0">
                <a:moveTo>
                  <a:pt x="9913" y="0"/>
                </a:moveTo>
                <a:cubicBezTo>
                  <a:pt x="9651" y="-2"/>
                  <a:pt x="9395" y="44"/>
                  <a:pt x="9153" y="148"/>
                </a:cubicBezTo>
                <a:cubicBezTo>
                  <a:pt x="8961" y="231"/>
                  <a:pt x="8789" y="346"/>
                  <a:pt x="8639" y="485"/>
                </a:cubicBezTo>
                <a:cubicBezTo>
                  <a:pt x="8491" y="624"/>
                  <a:pt x="8365" y="794"/>
                  <a:pt x="8276" y="971"/>
                </a:cubicBezTo>
                <a:cubicBezTo>
                  <a:pt x="8050" y="1420"/>
                  <a:pt x="8050" y="1930"/>
                  <a:pt x="8276" y="2378"/>
                </a:cubicBezTo>
                <a:cubicBezTo>
                  <a:pt x="8348" y="2517"/>
                  <a:pt x="8469" y="2666"/>
                  <a:pt x="8640" y="2844"/>
                </a:cubicBezTo>
                <a:cubicBezTo>
                  <a:pt x="8812" y="3023"/>
                  <a:pt x="9035" y="3231"/>
                  <a:pt x="9314" y="3488"/>
                </a:cubicBezTo>
                <a:lnTo>
                  <a:pt x="15360" y="9098"/>
                </a:lnTo>
                <a:lnTo>
                  <a:pt x="2761" y="9098"/>
                </a:lnTo>
                <a:cubicBezTo>
                  <a:pt x="2367" y="9098"/>
                  <a:pt x="2053" y="9098"/>
                  <a:pt x="1797" y="9110"/>
                </a:cubicBezTo>
                <a:cubicBezTo>
                  <a:pt x="1542" y="9122"/>
                  <a:pt x="1345" y="9147"/>
                  <a:pt x="1188" y="9197"/>
                </a:cubicBezTo>
                <a:cubicBezTo>
                  <a:pt x="685" y="9365"/>
                  <a:pt x="289" y="9732"/>
                  <a:pt x="107" y="10198"/>
                </a:cubicBezTo>
                <a:cubicBezTo>
                  <a:pt x="35" y="10383"/>
                  <a:pt x="0" y="10577"/>
                  <a:pt x="0" y="10773"/>
                </a:cubicBezTo>
                <a:cubicBezTo>
                  <a:pt x="0" y="10969"/>
                  <a:pt x="35" y="11164"/>
                  <a:pt x="107" y="11348"/>
                </a:cubicBezTo>
                <a:cubicBezTo>
                  <a:pt x="290" y="11813"/>
                  <a:pt x="686" y="12170"/>
                  <a:pt x="1188" y="12339"/>
                </a:cubicBezTo>
                <a:cubicBezTo>
                  <a:pt x="1345" y="12390"/>
                  <a:pt x="1542" y="12417"/>
                  <a:pt x="1797" y="12432"/>
                </a:cubicBezTo>
                <a:cubicBezTo>
                  <a:pt x="2053" y="12446"/>
                  <a:pt x="2367" y="12448"/>
                  <a:pt x="2761" y="12448"/>
                </a:cubicBezTo>
                <a:lnTo>
                  <a:pt x="15371" y="12448"/>
                </a:lnTo>
                <a:lnTo>
                  <a:pt x="9314" y="18058"/>
                </a:lnTo>
                <a:cubicBezTo>
                  <a:pt x="9035" y="18316"/>
                  <a:pt x="8810" y="18521"/>
                  <a:pt x="8635" y="18697"/>
                </a:cubicBezTo>
                <a:cubicBezTo>
                  <a:pt x="8461" y="18873"/>
                  <a:pt x="8338" y="19019"/>
                  <a:pt x="8265" y="19158"/>
                </a:cubicBezTo>
                <a:cubicBezTo>
                  <a:pt x="8039" y="19607"/>
                  <a:pt x="8049" y="20127"/>
                  <a:pt x="8276" y="20576"/>
                </a:cubicBezTo>
                <a:cubicBezTo>
                  <a:pt x="8365" y="20753"/>
                  <a:pt x="8490" y="20913"/>
                  <a:pt x="8639" y="21051"/>
                </a:cubicBezTo>
                <a:cubicBezTo>
                  <a:pt x="8789" y="21190"/>
                  <a:pt x="8962" y="21305"/>
                  <a:pt x="9153" y="21388"/>
                </a:cubicBezTo>
                <a:cubicBezTo>
                  <a:pt x="9637" y="21598"/>
                  <a:pt x="10199" y="21597"/>
                  <a:pt x="10683" y="21388"/>
                </a:cubicBezTo>
                <a:cubicBezTo>
                  <a:pt x="10833" y="21321"/>
                  <a:pt x="10991" y="21209"/>
                  <a:pt x="11181" y="21050"/>
                </a:cubicBezTo>
                <a:cubicBezTo>
                  <a:pt x="11371" y="20891"/>
                  <a:pt x="11593" y="20685"/>
                  <a:pt x="11871" y="20427"/>
                </a:cubicBezTo>
                <a:lnTo>
                  <a:pt x="20336" y="12587"/>
                </a:lnTo>
                <a:cubicBezTo>
                  <a:pt x="20469" y="12464"/>
                  <a:pt x="20590" y="12353"/>
                  <a:pt x="20699" y="12252"/>
                </a:cubicBezTo>
                <a:cubicBezTo>
                  <a:pt x="20808" y="12150"/>
                  <a:pt x="20905" y="12058"/>
                  <a:pt x="20989" y="11972"/>
                </a:cubicBezTo>
                <a:cubicBezTo>
                  <a:pt x="20998" y="11964"/>
                  <a:pt x="21012" y="11961"/>
                  <a:pt x="21021" y="11953"/>
                </a:cubicBezTo>
                <a:cubicBezTo>
                  <a:pt x="21170" y="11815"/>
                  <a:pt x="21285" y="11654"/>
                  <a:pt x="21374" y="11477"/>
                </a:cubicBezTo>
                <a:cubicBezTo>
                  <a:pt x="21600" y="11028"/>
                  <a:pt x="21600" y="10518"/>
                  <a:pt x="21374" y="10069"/>
                </a:cubicBezTo>
                <a:cubicBezTo>
                  <a:pt x="21285" y="9892"/>
                  <a:pt x="21170" y="9722"/>
                  <a:pt x="21021" y="9584"/>
                </a:cubicBezTo>
                <a:cubicBezTo>
                  <a:pt x="21003" y="9568"/>
                  <a:pt x="20975" y="9570"/>
                  <a:pt x="20957" y="9554"/>
                </a:cubicBezTo>
                <a:cubicBezTo>
                  <a:pt x="20874" y="9471"/>
                  <a:pt x="20783" y="9384"/>
                  <a:pt x="20680" y="9288"/>
                </a:cubicBezTo>
                <a:cubicBezTo>
                  <a:pt x="20578" y="9192"/>
                  <a:pt x="20464" y="9087"/>
                  <a:pt x="20336" y="8969"/>
                </a:cubicBezTo>
                <a:lnTo>
                  <a:pt x="11871" y="1120"/>
                </a:lnTo>
                <a:cubicBezTo>
                  <a:pt x="11593" y="862"/>
                  <a:pt x="11371" y="655"/>
                  <a:pt x="11181" y="496"/>
                </a:cubicBezTo>
                <a:cubicBezTo>
                  <a:pt x="10991" y="337"/>
                  <a:pt x="10833" y="226"/>
                  <a:pt x="10683" y="158"/>
                </a:cubicBezTo>
                <a:cubicBezTo>
                  <a:pt x="10441" y="54"/>
                  <a:pt x="10174" y="1"/>
                  <a:pt x="9913" y="0"/>
                </a:cubicBezTo>
                <a:close/>
              </a:path>
            </a:pathLst>
          </a:custGeom>
          <a:solidFill>
            <a:srgbClr val="6A3187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lnSpc>
                <a:spcPct val="100000"/>
              </a:lnSpc>
              <a:defRPr sz="3200" spc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1" name="object 57">
            <a:extLst>
              <a:ext uri="{FF2B5EF4-FFF2-40B4-BE49-F238E27FC236}">
                <a16:creationId xmlns:a16="http://schemas.microsoft.com/office/drawing/2014/main" id="{518F6006-7C40-8F3B-4CD9-98338849649C}"/>
              </a:ext>
            </a:extLst>
          </p:cNvPr>
          <p:cNvSpPr txBox="1"/>
          <p:nvPr/>
        </p:nvSpPr>
        <p:spPr>
          <a:xfrm>
            <a:off x="2675429" y="3133683"/>
            <a:ext cx="2303850" cy="12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564830" marR="1950" indent="-560198" algn="ctr">
              <a:lnSpc>
                <a:spcPts val="1020"/>
              </a:lnSpc>
              <a:spcBef>
                <a:spcPts val="38"/>
              </a:spcBef>
              <a:tabLst>
                <a:tab pos="794711" algn="l"/>
                <a:tab pos="965355" algn="l"/>
              </a:tabLst>
              <a:defRPr sz="3000" b="1" spc="150">
                <a:latin typeface="Arial"/>
                <a:ea typeface="Arial"/>
                <a:cs typeface="Arial"/>
                <a:sym typeface="Arial"/>
              </a:defRPr>
            </a:pPr>
            <a:r>
              <a:rPr lang="es-ES" sz="1100" spc="-19" dirty="0"/>
              <a:t>Concesionarios y Autos</a:t>
            </a:r>
            <a:endParaRPr sz="1100" spc="-19" dirty="0"/>
          </a:p>
        </p:txBody>
      </p:sp>
      <p:sp>
        <p:nvSpPr>
          <p:cNvPr id="12" name="object 57">
            <a:extLst>
              <a:ext uri="{FF2B5EF4-FFF2-40B4-BE49-F238E27FC236}">
                <a16:creationId xmlns:a16="http://schemas.microsoft.com/office/drawing/2014/main" id="{73F9D4B3-9A04-6663-4ED5-B0860A8ED5AC}"/>
              </a:ext>
            </a:extLst>
          </p:cNvPr>
          <p:cNvSpPr txBox="1"/>
          <p:nvPr/>
        </p:nvSpPr>
        <p:spPr>
          <a:xfrm>
            <a:off x="5433108" y="3140783"/>
            <a:ext cx="2303850" cy="12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564830" marR="1950" indent="-560198" algn="ctr">
              <a:lnSpc>
                <a:spcPts val="1020"/>
              </a:lnSpc>
              <a:spcBef>
                <a:spcPts val="38"/>
              </a:spcBef>
              <a:tabLst>
                <a:tab pos="794711" algn="l"/>
                <a:tab pos="965355" algn="l"/>
              </a:tabLst>
              <a:defRPr sz="3000" b="1" spc="150">
                <a:latin typeface="Arial"/>
                <a:ea typeface="Arial"/>
                <a:cs typeface="Arial"/>
                <a:sym typeface="Arial"/>
              </a:defRPr>
            </a:pPr>
            <a:r>
              <a:rPr lang="es-ES" sz="1100" spc="-19" dirty="0"/>
              <a:t>Corredores y Minoristas</a:t>
            </a:r>
            <a:endParaRPr sz="1100" spc="-19" dirty="0"/>
          </a:p>
        </p:txBody>
      </p:sp>
      <p:sp>
        <p:nvSpPr>
          <p:cNvPr id="13" name="object 57">
            <a:extLst>
              <a:ext uri="{FF2B5EF4-FFF2-40B4-BE49-F238E27FC236}">
                <a16:creationId xmlns:a16="http://schemas.microsoft.com/office/drawing/2014/main" id="{C23A5E6F-1945-6324-A4E4-709C2E0C7637}"/>
              </a:ext>
            </a:extLst>
          </p:cNvPr>
          <p:cNvSpPr txBox="1"/>
          <p:nvPr/>
        </p:nvSpPr>
        <p:spPr>
          <a:xfrm>
            <a:off x="5501654" y="1078701"/>
            <a:ext cx="2303850" cy="12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564830" marR="1950" indent="-560198" algn="ctr">
              <a:lnSpc>
                <a:spcPts val="1020"/>
              </a:lnSpc>
              <a:spcBef>
                <a:spcPts val="38"/>
              </a:spcBef>
              <a:tabLst>
                <a:tab pos="794711" algn="l"/>
                <a:tab pos="965355" algn="l"/>
              </a:tabLst>
              <a:defRPr sz="3000" b="1" spc="150">
                <a:latin typeface="Arial"/>
                <a:ea typeface="Arial"/>
                <a:cs typeface="Arial"/>
                <a:sym typeface="Arial"/>
              </a:defRPr>
            </a:pPr>
            <a:r>
              <a:rPr lang="es-ES" sz="1100" spc="-19" dirty="0"/>
              <a:t>Compañías de Seguros</a:t>
            </a:r>
            <a:endParaRPr sz="1100" spc="-19" dirty="0"/>
          </a:p>
        </p:txBody>
      </p:sp>
      <p:sp>
        <p:nvSpPr>
          <p:cNvPr id="14" name="object 57">
            <a:extLst>
              <a:ext uri="{FF2B5EF4-FFF2-40B4-BE49-F238E27FC236}">
                <a16:creationId xmlns:a16="http://schemas.microsoft.com/office/drawing/2014/main" id="{6BEC4407-27D3-EC56-4C60-8BFDE508FDB2}"/>
              </a:ext>
            </a:extLst>
          </p:cNvPr>
          <p:cNvSpPr txBox="1"/>
          <p:nvPr/>
        </p:nvSpPr>
        <p:spPr>
          <a:xfrm>
            <a:off x="2641123" y="1078701"/>
            <a:ext cx="2303850" cy="12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L="564830" marR="1950" indent="-560198" algn="ctr">
              <a:lnSpc>
                <a:spcPts val="1020"/>
              </a:lnSpc>
              <a:spcBef>
                <a:spcPts val="38"/>
              </a:spcBef>
              <a:tabLst>
                <a:tab pos="794711" algn="l"/>
                <a:tab pos="965355" algn="l"/>
              </a:tabLst>
              <a:defRPr sz="3000" b="1" spc="150">
                <a:latin typeface="Arial"/>
                <a:ea typeface="Arial"/>
                <a:cs typeface="Arial"/>
                <a:sym typeface="Arial"/>
              </a:defRPr>
            </a:pPr>
            <a:r>
              <a:rPr lang="es-ES" sz="1100" spc="-19" dirty="0"/>
              <a:t>Bancos e Instituciones Financieras</a:t>
            </a:r>
            <a:endParaRPr sz="1100" spc="-19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object 3"/>
          <p:cNvSpPr txBox="1"/>
          <p:nvPr/>
        </p:nvSpPr>
        <p:spPr>
          <a:xfrm>
            <a:off x="7945577" y="4785161"/>
            <a:ext cx="104821" cy="2009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indent="12700">
              <a:lnSpc>
                <a:spcPts val="2000"/>
              </a:lnSpc>
              <a:defRPr spc="-25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295"/>
              <a:t>11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DA868537-07B9-B0BA-7CB5-C0F7B4916772}"/>
              </a:ext>
            </a:extLst>
          </p:cNvPr>
          <p:cNvSpPr txBox="1"/>
          <p:nvPr/>
        </p:nvSpPr>
        <p:spPr>
          <a:xfrm>
            <a:off x="2470474" y="2016277"/>
            <a:ext cx="4203051" cy="11109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indent="4876" algn="ctr">
              <a:lnSpc>
                <a:spcPts val="4300"/>
              </a:lnSpc>
              <a:spcBef>
                <a:spcPts val="38"/>
              </a:spcBef>
              <a:defRPr sz="7800" b="1">
                <a:solidFill>
                  <a:srgbClr val="5A338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s-ES" sz="5000" b="1" dirty="0">
                <a:solidFill>
                  <a:schemeClr val="bg1"/>
                </a:solidFill>
                <a:sym typeface="Arial"/>
              </a:rPr>
              <a:t>Detalles de la Plataforma</a:t>
            </a:r>
            <a:endParaRPr sz="5000" spc="-4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7DA92A8-0766-4389-9A7F-6C14EB6471E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7000"/>
          </a:blip>
          <a:stretch>
            <a:fillRect/>
          </a:stretch>
        </p:blipFill>
        <p:spPr>
          <a:xfrm>
            <a:off x="6732270" y="-1"/>
            <a:ext cx="2411731" cy="5143501"/>
          </a:xfrm>
          <a:prstGeom prst="rect">
            <a:avLst/>
          </a:prstGeom>
        </p:spPr>
      </p:pic>
      <p:sp>
        <p:nvSpPr>
          <p:cNvPr id="475" name="object 20"/>
          <p:cNvSpPr txBox="1"/>
          <p:nvPr/>
        </p:nvSpPr>
        <p:spPr>
          <a:xfrm>
            <a:off x="401251" y="1871363"/>
            <a:ext cx="2146132" cy="12450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4876" algn="r">
              <a:lnSpc>
                <a:spcPts val="3378"/>
              </a:lnSpc>
              <a:spcBef>
                <a:spcPts val="38"/>
              </a:spcBef>
              <a:defRPr sz="7800" b="1" spc="-1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2994" dirty="0" err="1"/>
              <a:t>Plataform</a:t>
            </a:r>
            <a:r>
              <a:rPr lang="es-ES" sz="2994" dirty="0"/>
              <a:t>a</a:t>
            </a:r>
            <a:r>
              <a:rPr lang="en-US" sz="2994" dirty="0"/>
              <a:t>FIDENS</a:t>
            </a:r>
            <a:endParaRPr lang="en-US" sz="2994" spc="-509" dirty="0"/>
          </a:p>
          <a:p>
            <a:pPr indent="4876" algn="r">
              <a:lnSpc>
                <a:spcPts val="3378"/>
              </a:lnSpc>
              <a:spcBef>
                <a:spcPts val="38"/>
              </a:spcBef>
              <a:defRPr sz="7800" b="1" spc="-1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s-ES" sz="1574" spc="-4" dirty="0"/>
              <a:t>Componentes</a:t>
            </a:r>
            <a:endParaRPr sz="1574" spc="-4" dirty="0"/>
          </a:p>
        </p:txBody>
      </p:sp>
      <p:sp>
        <p:nvSpPr>
          <p:cNvPr id="477" name="object 22"/>
          <p:cNvSpPr/>
          <p:nvPr/>
        </p:nvSpPr>
        <p:spPr>
          <a:xfrm>
            <a:off x="3524940" y="671490"/>
            <a:ext cx="2215256" cy="19002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02" y="21600"/>
                </a:moveTo>
                <a:lnTo>
                  <a:pt x="1098" y="21600"/>
                </a:lnTo>
                <a:lnTo>
                  <a:pt x="920" y="21583"/>
                </a:lnTo>
                <a:lnTo>
                  <a:pt x="751" y="21535"/>
                </a:lnTo>
                <a:lnTo>
                  <a:pt x="594" y="21457"/>
                </a:lnTo>
                <a:lnTo>
                  <a:pt x="450" y="21353"/>
                </a:lnTo>
                <a:lnTo>
                  <a:pt x="321" y="21225"/>
                </a:lnTo>
                <a:lnTo>
                  <a:pt x="212" y="21076"/>
                </a:lnTo>
                <a:lnTo>
                  <a:pt x="122" y="20908"/>
                </a:lnTo>
                <a:lnTo>
                  <a:pt x="56" y="20725"/>
                </a:lnTo>
                <a:lnTo>
                  <a:pt x="14" y="20528"/>
                </a:lnTo>
                <a:lnTo>
                  <a:pt x="0" y="20320"/>
                </a:lnTo>
                <a:lnTo>
                  <a:pt x="0" y="1280"/>
                </a:lnTo>
                <a:lnTo>
                  <a:pt x="14" y="1072"/>
                </a:lnTo>
                <a:lnTo>
                  <a:pt x="56" y="875"/>
                </a:lnTo>
                <a:lnTo>
                  <a:pt x="122" y="691"/>
                </a:lnTo>
                <a:lnTo>
                  <a:pt x="212" y="524"/>
                </a:lnTo>
                <a:lnTo>
                  <a:pt x="321" y="375"/>
                </a:lnTo>
                <a:lnTo>
                  <a:pt x="450" y="247"/>
                </a:lnTo>
                <a:lnTo>
                  <a:pt x="594" y="143"/>
                </a:lnTo>
                <a:lnTo>
                  <a:pt x="751" y="65"/>
                </a:lnTo>
                <a:lnTo>
                  <a:pt x="920" y="17"/>
                </a:lnTo>
                <a:lnTo>
                  <a:pt x="1098" y="0"/>
                </a:lnTo>
                <a:lnTo>
                  <a:pt x="20502" y="0"/>
                </a:lnTo>
                <a:lnTo>
                  <a:pt x="20679" y="17"/>
                </a:lnTo>
                <a:lnTo>
                  <a:pt x="20849" y="65"/>
                </a:lnTo>
                <a:lnTo>
                  <a:pt x="21006" y="143"/>
                </a:lnTo>
                <a:lnTo>
                  <a:pt x="21150" y="247"/>
                </a:lnTo>
                <a:lnTo>
                  <a:pt x="21278" y="375"/>
                </a:lnTo>
                <a:lnTo>
                  <a:pt x="21388" y="524"/>
                </a:lnTo>
                <a:lnTo>
                  <a:pt x="21477" y="691"/>
                </a:lnTo>
                <a:lnTo>
                  <a:pt x="21544" y="875"/>
                </a:lnTo>
                <a:lnTo>
                  <a:pt x="21585" y="1072"/>
                </a:lnTo>
                <a:lnTo>
                  <a:pt x="21600" y="1280"/>
                </a:lnTo>
                <a:lnTo>
                  <a:pt x="21600" y="20320"/>
                </a:lnTo>
                <a:lnTo>
                  <a:pt x="21585" y="20528"/>
                </a:lnTo>
                <a:lnTo>
                  <a:pt x="21544" y="20725"/>
                </a:lnTo>
                <a:lnTo>
                  <a:pt x="21477" y="20908"/>
                </a:lnTo>
                <a:lnTo>
                  <a:pt x="21388" y="21076"/>
                </a:lnTo>
                <a:lnTo>
                  <a:pt x="21278" y="21225"/>
                </a:lnTo>
                <a:lnTo>
                  <a:pt x="21150" y="21353"/>
                </a:lnTo>
                <a:lnTo>
                  <a:pt x="21006" y="21457"/>
                </a:lnTo>
                <a:lnTo>
                  <a:pt x="20849" y="21535"/>
                </a:lnTo>
                <a:lnTo>
                  <a:pt x="20679" y="21583"/>
                </a:lnTo>
                <a:lnTo>
                  <a:pt x="20502" y="21600"/>
                </a:lnTo>
                <a:close/>
              </a:path>
            </a:pathLst>
          </a:custGeom>
          <a:ln w="3530">
            <a:solidFill>
              <a:srgbClr val="FFFFFF"/>
            </a:solidFill>
          </a:ln>
        </p:spPr>
        <p:txBody>
          <a:bodyPr lIns="17551" rIns="17551"/>
          <a:lstStyle/>
          <a:p>
            <a:endParaRPr sz="295"/>
          </a:p>
        </p:txBody>
      </p:sp>
      <p:sp>
        <p:nvSpPr>
          <p:cNvPr id="479" name="object 24"/>
          <p:cNvSpPr/>
          <p:nvPr/>
        </p:nvSpPr>
        <p:spPr>
          <a:xfrm>
            <a:off x="3524940" y="2723464"/>
            <a:ext cx="2215256" cy="17658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1" y="21600"/>
                </a:moveTo>
                <a:lnTo>
                  <a:pt x="868" y="21600"/>
                </a:lnTo>
                <a:lnTo>
                  <a:pt x="693" y="21566"/>
                </a:lnTo>
                <a:lnTo>
                  <a:pt x="530" y="21473"/>
                </a:lnTo>
                <a:lnTo>
                  <a:pt x="383" y="21323"/>
                </a:lnTo>
                <a:lnTo>
                  <a:pt x="254" y="21125"/>
                </a:lnTo>
                <a:lnTo>
                  <a:pt x="148" y="20886"/>
                </a:lnTo>
                <a:lnTo>
                  <a:pt x="68" y="20611"/>
                </a:lnTo>
                <a:lnTo>
                  <a:pt x="18" y="20307"/>
                </a:lnTo>
                <a:lnTo>
                  <a:pt x="0" y="19981"/>
                </a:lnTo>
                <a:lnTo>
                  <a:pt x="0" y="1619"/>
                </a:lnTo>
                <a:lnTo>
                  <a:pt x="18" y="1293"/>
                </a:lnTo>
                <a:lnTo>
                  <a:pt x="68" y="989"/>
                </a:lnTo>
                <a:lnTo>
                  <a:pt x="148" y="714"/>
                </a:lnTo>
                <a:lnTo>
                  <a:pt x="254" y="475"/>
                </a:lnTo>
                <a:lnTo>
                  <a:pt x="383" y="277"/>
                </a:lnTo>
                <a:lnTo>
                  <a:pt x="530" y="127"/>
                </a:lnTo>
                <a:lnTo>
                  <a:pt x="693" y="33"/>
                </a:lnTo>
                <a:lnTo>
                  <a:pt x="868" y="0"/>
                </a:lnTo>
                <a:lnTo>
                  <a:pt x="20731" y="0"/>
                </a:lnTo>
                <a:lnTo>
                  <a:pt x="20907" y="33"/>
                </a:lnTo>
                <a:lnTo>
                  <a:pt x="21070" y="127"/>
                </a:lnTo>
                <a:lnTo>
                  <a:pt x="21217" y="277"/>
                </a:lnTo>
                <a:lnTo>
                  <a:pt x="21345" y="475"/>
                </a:lnTo>
                <a:lnTo>
                  <a:pt x="21452" y="714"/>
                </a:lnTo>
                <a:lnTo>
                  <a:pt x="21532" y="989"/>
                </a:lnTo>
                <a:lnTo>
                  <a:pt x="21582" y="1293"/>
                </a:lnTo>
                <a:lnTo>
                  <a:pt x="21600" y="1619"/>
                </a:lnTo>
                <a:lnTo>
                  <a:pt x="21600" y="19981"/>
                </a:lnTo>
                <a:lnTo>
                  <a:pt x="21582" y="20307"/>
                </a:lnTo>
                <a:lnTo>
                  <a:pt x="21532" y="20611"/>
                </a:lnTo>
                <a:lnTo>
                  <a:pt x="21452" y="20886"/>
                </a:lnTo>
                <a:lnTo>
                  <a:pt x="21345" y="21125"/>
                </a:lnTo>
                <a:lnTo>
                  <a:pt x="21217" y="21323"/>
                </a:lnTo>
                <a:lnTo>
                  <a:pt x="21070" y="21473"/>
                </a:lnTo>
                <a:lnTo>
                  <a:pt x="20907" y="21566"/>
                </a:lnTo>
                <a:lnTo>
                  <a:pt x="20731" y="21600"/>
                </a:lnTo>
                <a:close/>
              </a:path>
            </a:pathLst>
          </a:custGeom>
          <a:ln w="3530">
            <a:solidFill>
              <a:srgbClr val="FFFFFF"/>
            </a:solidFill>
          </a:ln>
        </p:spPr>
        <p:txBody>
          <a:bodyPr lIns="17551" rIns="17551"/>
          <a:lstStyle/>
          <a:p>
            <a:endParaRPr sz="295"/>
          </a:p>
        </p:txBody>
      </p:sp>
      <p:sp>
        <p:nvSpPr>
          <p:cNvPr id="482" name="object 27"/>
          <p:cNvSpPr/>
          <p:nvPr/>
        </p:nvSpPr>
        <p:spPr>
          <a:xfrm>
            <a:off x="5934691" y="671489"/>
            <a:ext cx="2509757" cy="38391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166" y="21600"/>
                </a:moveTo>
                <a:lnTo>
                  <a:pt x="1434" y="21600"/>
                </a:lnTo>
                <a:lnTo>
                  <a:pt x="1254" y="21593"/>
                </a:lnTo>
                <a:lnTo>
                  <a:pt x="1080" y="21570"/>
                </a:lnTo>
                <a:lnTo>
                  <a:pt x="915" y="21534"/>
                </a:lnTo>
                <a:lnTo>
                  <a:pt x="760" y="21485"/>
                </a:lnTo>
                <a:lnTo>
                  <a:pt x="615" y="21424"/>
                </a:lnTo>
                <a:lnTo>
                  <a:pt x="481" y="21353"/>
                </a:lnTo>
                <a:lnTo>
                  <a:pt x="362" y="21271"/>
                </a:lnTo>
                <a:lnTo>
                  <a:pt x="257" y="21180"/>
                </a:lnTo>
                <a:lnTo>
                  <a:pt x="168" y="21080"/>
                </a:lnTo>
                <a:lnTo>
                  <a:pt x="96" y="20974"/>
                </a:lnTo>
                <a:lnTo>
                  <a:pt x="44" y="20861"/>
                </a:lnTo>
                <a:lnTo>
                  <a:pt x="11" y="20742"/>
                </a:lnTo>
                <a:lnTo>
                  <a:pt x="0" y="20619"/>
                </a:lnTo>
                <a:lnTo>
                  <a:pt x="0" y="981"/>
                </a:lnTo>
                <a:lnTo>
                  <a:pt x="11" y="858"/>
                </a:lnTo>
                <a:lnTo>
                  <a:pt x="44" y="739"/>
                </a:lnTo>
                <a:lnTo>
                  <a:pt x="96" y="626"/>
                </a:lnTo>
                <a:lnTo>
                  <a:pt x="168" y="520"/>
                </a:lnTo>
                <a:lnTo>
                  <a:pt x="257" y="420"/>
                </a:lnTo>
                <a:lnTo>
                  <a:pt x="362" y="329"/>
                </a:lnTo>
                <a:lnTo>
                  <a:pt x="481" y="247"/>
                </a:lnTo>
                <a:lnTo>
                  <a:pt x="615" y="176"/>
                </a:lnTo>
                <a:lnTo>
                  <a:pt x="760" y="115"/>
                </a:lnTo>
                <a:lnTo>
                  <a:pt x="915" y="66"/>
                </a:lnTo>
                <a:lnTo>
                  <a:pt x="1080" y="30"/>
                </a:lnTo>
                <a:lnTo>
                  <a:pt x="1254" y="7"/>
                </a:lnTo>
                <a:lnTo>
                  <a:pt x="1434" y="0"/>
                </a:lnTo>
                <a:lnTo>
                  <a:pt x="20166" y="0"/>
                </a:lnTo>
                <a:lnTo>
                  <a:pt x="20346" y="7"/>
                </a:lnTo>
                <a:lnTo>
                  <a:pt x="20519" y="30"/>
                </a:lnTo>
                <a:lnTo>
                  <a:pt x="20684" y="66"/>
                </a:lnTo>
                <a:lnTo>
                  <a:pt x="20840" y="115"/>
                </a:lnTo>
                <a:lnTo>
                  <a:pt x="20985" y="176"/>
                </a:lnTo>
                <a:lnTo>
                  <a:pt x="21119" y="247"/>
                </a:lnTo>
                <a:lnTo>
                  <a:pt x="21238" y="329"/>
                </a:lnTo>
                <a:lnTo>
                  <a:pt x="21343" y="420"/>
                </a:lnTo>
                <a:lnTo>
                  <a:pt x="21432" y="520"/>
                </a:lnTo>
                <a:lnTo>
                  <a:pt x="21504" y="626"/>
                </a:lnTo>
                <a:lnTo>
                  <a:pt x="21556" y="739"/>
                </a:lnTo>
                <a:lnTo>
                  <a:pt x="21589" y="858"/>
                </a:lnTo>
                <a:lnTo>
                  <a:pt x="21600" y="981"/>
                </a:lnTo>
                <a:lnTo>
                  <a:pt x="21600" y="20619"/>
                </a:lnTo>
                <a:lnTo>
                  <a:pt x="21589" y="20742"/>
                </a:lnTo>
                <a:lnTo>
                  <a:pt x="21556" y="20861"/>
                </a:lnTo>
                <a:lnTo>
                  <a:pt x="21504" y="20974"/>
                </a:lnTo>
                <a:lnTo>
                  <a:pt x="21432" y="21080"/>
                </a:lnTo>
                <a:lnTo>
                  <a:pt x="21343" y="21180"/>
                </a:lnTo>
                <a:lnTo>
                  <a:pt x="21238" y="21271"/>
                </a:lnTo>
                <a:lnTo>
                  <a:pt x="21119" y="21353"/>
                </a:lnTo>
                <a:lnTo>
                  <a:pt x="20985" y="21424"/>
                </a:lnTo>
                <a:lnTo>
                  <a:pt x="20840" y="21485"/>
                </a:lnTo>
                <a:lnTo>
                  <a:pt x="20684" y="21534"/>
                </a:lnTo>
                <a:lnTo>
                  <a:pt x="20519" y="21570"/>
                </a:lnTo>
                <a:lnTo>
                  <a:pt x="20346" y="21593"/>
                </a:lnTo>
                <a:lnTo>
                  <a:pt x="20166" y="21600"/>
                </a:lnTo>
                <a:close/>
              </a:path>
            </a:pathLst>
          </a:custGeom>
          <a:ln w="4596">
            <a:solidFill>
              <a:srgbClr val="FFFFFF"/>
            </a:solidFill>
          </a:ln>
        </p:spPr>
        <p:txBody>
          <a:bodyPr lIns="17551" rIns="17551"/>
          <a:lstStyle/>
          <a:p>
            <a:endParaRPr sz="295"/>
          </a:p>
        </p:txBody>
      </p:sp>
      <p:sp>
        <p:nvSpPr>
          <p:cNvPr id="483" name="object 28"/>
          <p:cNvSpPr/>
          <p:nvPr/>
        </p:nvSpPr>
        <p:spPr>
          <a:xfrm flipH="1">
            <a:off x="3036161" y="367273"/>
            <a:ext cx="0" cy="4454796"/>
          </a:xfrm>
          <a:prstGeom prst="line">
            <a:avLst/>
          </a:prstGeom>
          <a:ln w="3530">
            <a:solidFill>
              <a:srgbClr val="FFFFFF"/>
            </a:solidFill>
          </a:ln>
        </p:spPr>
        <p:txBody>
          <a:bodyPr lIns="17551" rIns="17551"/>
          <a:lstStyle/>
          <a:p>
            <a:endParaRPr sz="295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0179666-EEBC-171D-883D-1289D717BAD1}"/>
              </a:ext>
            </a:extLst>
          </p:cNvPr>
          <p:cNvSpPr txBox="1"/>
          <p:nvPr/>
        </p:nvSpPr>
        <p:spPr>
          <a:xfrm>
            <a:off x="3668103" y="740424"/>
            <a:ext cx="1995817" cy="173893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defTabSz="914400"/>
            <a:r>
              <a:rPr lang="es-ES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Módulos de Venta</a:t>
            </a:r>
            <a:br>
              <a:rPr lang="es-ES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sz="15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defTabSz="914400"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COTIZACIÓN</a:t>
            </a:r>
            <a:b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(MULTI-COMPAÑÍA)</a:t>
            </a:r>
          </a:p>
          <a:p>
            <a:pPr marL="285750" indent="-285750" defTabSz="914400"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PROPUESTA</a:t>
            </a:r>
          </a:p>
          <a:p>
            <a:pPr marL="285750" indent="-285750" defTabSz="914400"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EMISIÓN</a:t>
            </a:r>
          </a:p>
          <a:p>
            <a:pPr marL="285750" indent="-285750" defTabSz="914400"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INSPECCIÓN</a:t>
            </a:r>
          </a:p>
          <a:p>
            <a:pPr marL="285750" indent="-285750" defTabSz="914400"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FIRMA DIGITAL</a:t>
            </a:r>
          </a:p>
          <a:p>
            <a:pPr marL="285750" indent="-285750" defTabSz="914400"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COMPONENTE PAGO</a:t>
            </a:r>
            <a:endParaRPr kumimoji="0" lang="es-ES" sz="11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069D6C3-505B-B398-D5CA-AC8C866D084F}"/>
              </a:ext>
            </a:extLst>
          </p:cNvPr>
          <p:cNvSpPr txBox="1"/>
          <p:nvPr/>
        </p:nvSpPr>
        <p:spPr>
          <a:xfrm>
            <a:off x="3680703" y="2821575"/>
            <a:ext cx="1995817" cy="15696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defTabSz="914400"/>
            <a:r>
              <a:rPr lang="es-ES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Configuración</a:t>
            </a:r>
            <a:br>
              <a:rPr lang="es-ES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sz="15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defTabSz="914400"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MANTENEDORES GENERALES</a:t>
            </a:r>
          </a:p>
          <a:p>
            <a:pPr marL="285750" indent="-285750" defTabSz="914400"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CONFIGURADOR DE PRODUCTO</a:t>
            </a:r>
          </a:p>
          <a:p>
            <a:pPr marL="285750" indent="-285750" defTabSz="914400"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DE SEGURIDAD</a:t>
            </a:r>
            <a:endParaRPr kumimoji="0" lang="es-ES" sz="11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F9F5C2E-9424-F99A-F84F-B31FC057D726}"/>
              </a:ext>
            </a:extLst>
          </p:cNvPr>
          <p:cNvSpPr txBox="1"/>
          <p:nvPr/>
        </p:nvSpPr>
        <p:spPr>
          <a:xfrm>
            <a:off x="6198892" y="740424"/>
            <a:ext cx="2104877" cy="36009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defTabSz="914400"/>
            <a:r>
              <a:rPr lang="es-ES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Módulos Post-Venta</a:t>
            </a:r>
            <a:br>
              <a:rPr lang="es-ES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sz="15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defTabSz="914400"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DE COTIZACIONES</a:t>
            </a:r>
          </a:p>
          <a:p>
            <a:pPr marL="285750" indent="-285750" defTabSz="914400"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DE PRODUCCIÓN</a:t>
            </a:r>
          </a:p>
          <a:p>
            <a:pPr marL="285750" indent="-285750" defTabSz="914400"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COMISIONES</a:t>
            </a:r>
          </a:p>
          <a:p>
            <a:pPr marL="285750" indent="-285750" defTabSz="914400"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RENOVACIONES</a:t>
            </a:r>
          </a:p>
          <a:p>
            <a:pPr marL="285750" indent="-285750" defTabSz="914400"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INTEGRACIONES</a:t>
            </a:r>
          </a:p>
          <a:p>
            <a:pPr marL="285750" indent="-285750" defTabSz="914400"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PROCESOS</a:t>
            </a:r>
          </a:p>
          <a:p>
            <a:pPr marL="285750" indent="-285750" defTabSz="914400"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DENUNCIA SINIESTROS</a:t>
            </a:r>
          </a:p>
          <a:p>
            <a:pPr marL="285750" indent="-285750" defTabSz="914400"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 DEDOCUMENTOS</a:t>
            </a:r>
          </a:p>
          <a:p>
            <a:pPr marL="285750" indent="-285750" defTabSz="914400"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CONSULTAS Y RECLAMOS</a:t>
            </a:r>
          </a:p>
          <a:p>
            <a:pPr marL="285750" indent="-285750" defTabSz="914400"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CANCELACIONES MASIVAS</a:t>
            </a:r>
          </a:p>
          <a:p>
            <a:pPr marL="285750" indent="-285750" defTabSz="914400"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CHATBOTS</a:t>
            </a:r>
          </a:p>
          <a:p>
            <a:pPr marL="285750" indent="-285750" defTabSz="914400"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CON IA</a:t>
            </a:r>
          </a:p>
          <a:p>
            <a:pPr marL="285750" indent="-285750" defTabSz="914400">
              <a:buFont typeface="Courier New" panose="02070309020205020404" pitchFamily="49" charset="0"/>
              <a:buChar char="o"/>
            </a:pPr>
            <a:endParaRPr lang="es-E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9280D3DD-1DAC-13C2-315A-D77D4DF0128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2000"/>
          </a:blip>
          <a:stretch>
            <a:fillRect/>
          </a:stretch>
        </p:blipFill>
        <p:spPr>
          <a:xfrm>
            <a:off x="6732270" y="-1"/>
            <a:ext cx="2411731" cy="5143501"/>
          </a:xfrm>
          <a:prstGeom prst="rect">
            <a:avLst/>
          </a:prstGeom>
        </p:spPr>
      </p:pic>
      <p:sp>
        <p:nvSpPr>
          <p:cNvPr id="507" name="object 22"/>
          <p:cNvSpPr txBox="1"/>
          <p:nvPr/>
        </p:nvSpPr>
        <p:spPr>
          <a:xfrm>
            <a:off x="2660792" y="691003"/>
            <a:ext cx="3251137" cy="206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indent="4876">
              <a:spcBef>
                <a:spcPts val="38"/>
              </a:spcBef>
              <a:defRPr sz="3500">
                <a:solidFill>
                  <a:srgbClr val="5A338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344" dirty="0" err="1"/>
              <a:t>Transformación</a:t>
            </a:r>
            <a:r>
              <a:rPr sz="1344" spc="31" dirty="0"/>
              <a:t> </a:t>
            </a:r>
            <a:r>
              <a:rPr sz="1344" dirty="0"/>
              <a:t>Digital</a:t>
            </a:r>
            <a:r>
              <a:rPr sz="1344" spc="54" dirty="0"/>
              <a:t> </a:t>
            </a:r>
            <a:r>
              <a:rPr sz="1344" spc="-4" dirty="0" err="1"/>
              <a:t>Acelerada</a:t>
            </a:r>
            <a:endParaRPr sz="1344" spc="-4" dirty="0"/>
          </a:p>
        </p:txBody>
      </p:sp>
      <p:sp>
        <p:nvSpPr>
          <p:cNvPr id="508" name="object 23"/>
          <p:cNvSpPr txBox="1"/>
          <p:nvPr/>
        </p:nvSpPr>
        <p:spPr>
          <a:xfrm>
            <a:off x="2085342" y="1189453"/>
            <a:ext cx="987504" cy="206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4876">
              <a:spcBef>
                <a:spcPts val="38"/>
              </a:spcBef>
              <a:defRPr sz="3500">
                <a:solidFill>
                  <a:srgbClr val="5A338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344" dirty="0">
                <a:solidFill>
                  <a:srgbClr val="E4117A"/>
                </a:solidFill>
              </a:rPr>
              <a:t>Vida</a:t>
            </a:r>
            <a:r>
              <a:rPr sz="1344" spc="-88" dirty="0">
                <a:solidFill>
                  <a:srgbClr val="E4117A"/>
                </a:solidFill>
              </a:rPr>
              <a:t> </a:t>
            </a:r>
            <a:r>
              <a:rPr sz="1344" dirty="0">
                <a:solidFill>
                  <a:srgbClr val="E4117A"/>
                </a:solidFill>
              </a:rPr>
              <a:t>&amp;</a:t>
            </a:r>
            <a:r>
              <a:rPr sz="1344" spc="-35" dirty="0">
                <a:solidFill>
                  <a:srgbClr val="E4117A"/>
                </a:solidFill>
              </a:rPr>
              <a:t> </a:t>
            </a:r>
            <a:r>
              <a:rPr sz="1344" spc="-8" dirty="0">
                <a:solidFill>
                  <a:srgbClr val="E4117A"/>
                </a:solidFill>
              </a:rPr>
              <a:t>Salud</a:t>
            </a:r>
          </a:p>
        </p:txBody>
      </p:sp>
      <p:sp>
        <p:nvSpPr>
          <p:cNvPr id="509" name="object 24"/>
          <p:cNvSpPr txBox="1"/>
          <p:nvPr/>
        </p:nvSpPr>
        <p:spPr>
          <a:xfrm>
            <a:off x="2073001" y="1468513"/>
            <a:ext cx="1981787" cy="1600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L="76790" indent="-71914">
              <a:spcBef>
                <a:spcPts val="38"/>
              </a:spcBef>
              <a:buSzPct val="100000"/>
              <a:buFont typeface="Times New Roman"/>
              <a:buChar char="•"/>
              <a:tabLst>
                <a:tab pos="73133" algn="l"/>
              </a:tabLst>
              <a:defRPr sz="2000" spc="45">
                <a:solidFill>
                  <a:srgbClr val="2B035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 dirty="0"/>
              <a:t>ENFERMEDADES</a:t>
            </a:r>
            <a:r>
              <a:rPr sz="800" spc="92" dirty="0"/>
              <a:t> </a:t>
            </a:r>
            <a:r>
              <a:rPr sz="800" spc="-3" dirty="0"/>
              <a:t>GRAVES</a:t>
            </a:r>
          </a:p>
          <a:p>
            <a:pPr marL="76790" indent="-71914">
              <a:buSzPct val="100000"/>
              <a:buFont typeface="Times New Roman"/>
              <a:buChar char="•"/>
              <a:tabLst>
                <a:tab pos="73133" algn="l"/>
              </a:tabLst>
              <a:defRPr sz="2000" spc="55">
                <a:solidFill>
                  <a:srgbClr val="2B035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 dirty="0"/>
              <a:t>ALTO</a:t>
            </a:r>
            <a:r>
              <a:rPr sz="800" spc="46" dirty="0"/>
              <a:t> </a:t>
            </a:r>
            <a:r>
              <a:rPr sz="800" spc="15" dirty="0"/>
              <a:t>COSTO</a:t>
            </a:r>
          </a:p>
          <a:p>
            <a:pPr marL="76790" indent="-71914">
              <a:buSzPct val="100000"/>
              <a:buFont typeface="Times New Roman"/>
              <a:buChar char="•"/>
              <a:tabLst>
                <a:tab pos="73133" algn="l"/>
              </a:tabLst>
              <a:defRPr sz="2000" spc="45">
                <a:solidFill>
                  <a:srgbClr val="2B035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 dirty="0"/>
              <a:t>HOSPITALARIO</a:t>
            </a:r>
          </a:p>
          <a:p>
            <a:pPr marL="76790" indent="-71914">
              <a:buSzPct val="100000"/>
              <a:buFont typeface="Times New Roman"/>
              <a:buChar char="•"/>
              <a:tabLst>
                <a:tab pos="73133" algn="l"/>
              </a:tabLst>
              <a:defRPr sz="2000" spc="45">
                <a:solidFill>
                  <a:srgbClr val="2B035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 dirty="0"/>
              <a:t>URGENCIAS</a:t>
            </a:r>
          </a:p>
          <a:p>
            <a:pPr marL="76790" indent="-71914">
              <a:buSzPct val="100000"/>
              <a:buFont typeface="Times New Roman"/>
              <a:buChar char="•"/>
              <a:tabLst>
                <a:tab pos="73133" algn="l"/>
              </a:tabLst>
              <a:defRPr sz="2000" spc="39">
                <a:solidFill>
                  <a:srgbClr val="2B035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 dirty="0"/>
              <a:t>ONCOLÓGICO</a:t>
            </a:r>
          </a:p>
          <a:p>
            <a:pPr marL="76790" indent="-71914">
              <a:buSzPct val="100000"/>
              <a:buFont typeface="Times New Roman"/>
              <a:buChar char="•"/>
              <a:tabLst>
                <a:tab pos="73133" algn="l"/>
              </a:tabLst>
              <a:defRPr sz="2000" spc="-19">
                <a:solidFill>
                  <a:srgbClr val="2B035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 dirty="0"/>
              <a:t>VIDA</a:t>
            </a:r>
          </a:p>
          <a:p>
            <a:pPr marL="76790" indent="-71914">
              <a:buSzPct val="100000"/>
              <a:buFont typeface="Times New Roman"/>
              <a:buChar char="•"/>
              <a:tabLst>
                <a:tab pos="73133" algn="l"/>
              </a:tabLst>
              <a:defRPr sz="2000" spc="45">
                <a:solidFill>
                  <a:srgbClr val="2B035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 dirty="0"/>
              <a:t>INDEMNIZATORIO</a:t>
            </a:r>
          </a:p>
          <a:p>
            <a:pPr marL="76790" indent="-71914">
              <a:buSzPct val="100000"/>
              <a:buFont typeface="Times New Roman"/>
              <a:buChar char="•"/>
              <a:tabLst>
                <a:tab pos="73133" algn="l"/>
              </a:tabLst>
              <a:defRPr sz="2000" spc="35">
                <a:solidFill>
                  <a:srgbClr val="2B035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 dirty="0"/>
              <a:t>ESCOLAR</a:t>
            </a:r>
          </a:p>
          <a:p>
            <a:pPr marL="76790" indent="-71914">
              <a:buSzPct val="100000"/>
              <a:buFont typeface="Times New Roman"/>
              <a:buChar char="•"/>
              <a:tabLst>
                <a:tab pos="73133" algn="l"/>
              </a:tabLst>
              <a:defRPr sz="2000">
                <a:solidFill>
                  <a:srgbClr val="2B035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 dirty="0"/>
              <a:t>VIDA</a:t>
            </a:r>
            <a:r>
              <a:rPr sz="800" spc="92" dirty="0"/>
              <a:t> </a:t>
            </a:r>
            <a:r>
              <a:rPr sz="800" dirty="0"/>
              <a:t>-</a:t>
            </a:r>
            <a:r>
              <a:rPr sz="800" spc="78" dirty="0"/>
              <a:t> </a:t>
            </a:r>
            <a:r>
              <a:rPr sz="800" spc="-7" dirty="0"/>
              <a:t>PYMES</a:t>
            </a:r>
          </a:p>
          <a:p>
            <a:pPr marL="76790" indent="-71914">
              <a:buSzPct val="100000"/>
              <a:buFont typeface="Times New Roman"/>
              <a:buChar char="•"/>
              <a:tabLst>
                <a:tab pos="73133" algn="l"/>
              </a:tabLst>
              <a:defRPr sz="2000" spc="-9">
                <a:solidFill>
                  <a:srgbClr val="2B035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 dirty="0"/>
              <a:t>COVID</a:t>
            </a:r>
          </a:p>
          <a:p>
            <a:pPr marL="76790" indent="-71914">
              <a:buSzPct val="100000"/>
              <a:buFont typeface="Times New Roman"/>
              <a:buChar char="•"/>
              <a:tabLst>
                <a:tab pos="73133" algn="l"/>
              </a:tabLst>
              <a:defRPr sz="2000">
                <a:solidFill>
                  <a:srgbClr val="2B035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 dirty="0"/>
              <a:t>CLP</a:t>
            </a:r>
            <a:r>
              <a:rPr sz="800" spc="73" dirty="0"/>
              <a:t> </a:t>
            </a:r>
            <a:r>
              <a:rPr sz="800" dirty="0"/>
              <a:t>-</a:t>
            </a:r>
            <a:r>
              <a:rPr sz="800" spc="69" dirty="0"/>
              <a:t> </a:t>
            </a:r>
            <a:r>
              <a:rPr sz="800" spc="17" dirty="0"/>
              <a:t>COLECTIVOS</a:t>
            </a:r>
          </a:p>
          <a:p>
            <a:pPr marL="76790" indent="-71914">
              <a:buSzPct val="100000"/>
              <a:buFont typeface="Times New Roman"/>
              <a:buChar char="•"/>
              <a:tabLst>
                <a:tab pos="73133" algn="l"/>
              </a:tabLst>
              <a:defRPr sz="2000" spc="39">
                <a:solidFill>
                  <a:srgbClr val="2B035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 dirty="0"/>
              <a:t>EMERGENCIAS</a:t>
            </a:r>
          </a:p>
          <a:p>
            <a:pPr marL="76790" indent="-71914">
              <a:buSzPct val="100000"/>
              <a:buFont typeface="Times New Roman"/>
              <a:buChar char="•"/>
              <a:tabLst>
                <a:tab pos="73133" algn="l"/>
              </a:tabLst>
              <a:defRPr sz="2000" spc="55">
                <a:solidFill>
                  <a:srgbClr val="2B035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 dirty="0"/>
              <a:t>ACCIDENTES</a:t>
            </a:r>
            <a:r>
              <a:rPr sz="800" spc="50" dirty="0"/>
              <a:t> </a:t>
            </a:r>
            <a:r>
              <a:rPr sz="800" spc="19" dirty="0"/>
              <a:t>PERSONALES</a:t>
            </a:r>
          </a:p>
        </p:txBody>
      </p:sp>
      <p:sp>
        <p:nvSpPr>
          <p:cNvPr id="510" name="Rectangle"/>
          <p:cNvSpPr/>
          <p:nvPr/>
        </p:nvSpPr>
        <p:spPr>
          <a:xfrm flipH="1">
            <a:off x="1946783" y="1130438"/>
            <a:ext cx="45719" cy="1941305"/>
          </a:xfrm>
          <a:prstGeom prst="rect">
            <a:avLst/>
          </a:prstGeom>
          <a:solidFill>
            <a:srgbClr val="5A3389"/>
          </a:solidFill>
          <a:ln w="12700" cap="flat">
            <a:noFill/>
            <a:miter lim="400000"/>
          </a:ln>
          <a:effectLst/>
        </p:spPr>
        <p:txBody>
          <a:bodyPr wrap="square" lIns="17551" tIns="17551" rIns="17551" bIns="17551" numCol="1" anchor="t">
            <a:noAutofit/>
          </a:bodyPr>
          <a:lstStyle/>
          <a:p>
            <a:endParaRPr sz="295"/>
          </a:p>
        </p:txBody>
      </p:sp>
      <p:pic>
        <p:nvPicPr>
          <p:cNvPr id="513" name="object 27" descr="object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1099" y="1406039"/>
            <a:ext cx="1341102" cy="1329821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14" name="object 28" descr="object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047" y="1497068"/>
            <a:ext cx="1328809" cy="1267936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pSp>
        <p:nvGrpSpPr>
          <p:cNvPr id="7" name="Grupo 6">
            <a:extLst>
              <a:ext uri="{FF2B5EF4-FFF2-40B4-BE49-F238E27FC236}">
                <a16:creationId xmlns:a16="http://schemas.microsoft.com/office/drawing/2014/main" id="{148B4089-1955-FF9E-D43E-C4CB70BC270C}"/>
              </a:ext>
            </a:extLst>
          </p:cNvPr>
          <p:cNvGrpSpPr/>
          <p:nvPr/>
        </p:nvGrpSpPr>
        <p:grpSpPr>
          <a:xfrm>
            <a:off x="473482" y="3486535"/>
            <a:ext cx="1365941" cy="1066967"/>
            <a:chOff x="1228725" y="3204991"/>
            <a:chExt cx="1539069" cy="1202201"/>
          </a:xfrm>
        </p:grpSpPr>
        <p:sp>
          <p:nvSpPr>
            <p:cNvPr id="518" name="object 30"/>
            <p:cNvSpPr/>
            <p:nvPr/>
          </p:nvSpPr>
          <p:spPr>
            <a:xfrm>
              <a:off x="1458967" y="3402315"/>
              <a:ext cx="1100292" cy="8624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436" y="9"/>
                  </a:lnTo>
                  <a:lnTo>
                    <a:pt x="10076" y="31"/>
                  </a:lnTo>
                  <a:lnTo>
                    <a:pt x="9718" y="68"/>
                  </a:lnTo>
                  <a:lnTo>
                    <a:pt x="9364" y="121"/>
                  </a:lnTo>
                  <a:lnTo>
                    <a:pt x="9013" y="188"/>
                  </a:lnTo>
                  <a:lnTo>
                    <a:pt x="8667" y="270"/>
                  </a:lnTo>
                  <a:lnTo>
                    <a:pt x="8323" y="365"/>
                  </a:lnTo>
                  <a:lnTo>
                    <a:pt x="7985" y="474"/>
                  </a:lnTo>
                  <a:lnTo>
                    <a:pt x="7651" y="596"/>
                  </a:lnTo>
                  <a:lnTo>
                    <a:pt x="7321" y="731"/>
                  </a:lnTo>
                  <a:lnTo>
                    <a:pt x="6996" y="880"/>
                  </a:lnTo>
                  <a:lnTo>
                    <a:pt x="6676" y="1041"/>
                  </a:lnTo>
                  <a:lnTo>
                    <a:pt x="6361" y="1216"/>
                  </a:lnTo>
                  <a:lnTo>
                    <a:pt x="6051" y="1401"/>
                  </a:lnTo>
                  <a:lnTo>
                    <a:pt x="5746" y="1600"/>
                  </a:lnTo>
                  <a:lnTo>
                    <a:pt x="5447" y="1810"/>
                  </a:lnTo>
                  <a:lnTo>
                    <a:pt x="5154" y="2031"/>
                  </a:lnTo>
                  <a:lnTo>
                    <a:pt x="4868" y="2265"/>
                  </a:lnTo>
                  <a:lnTo>
                    <a:pt x="4587" y="2509"/>
                  </a:lnTo>
                  <a:lnTo>
                    <a:pt x="4313" y="2764"/>
                  </a:lnTo>
                  <a:lnTo>
                    <a:pt x="4045" y="3029"/>
                  </a:lnTo>
                  <a:lnTo>
                    <a:pt x="3785" y="3305"/>
                  </a:lnTo>
                  <a:lnTo>
                    <a:pt x="3530" y="3590"/>
                  </a:lnTo>
                  <a:lnTo>
                    <a:pt x="3284" y="3887"/>
                  </a:lnTo>
                  <a:lnTo>
                    <a:pt x="3045" y="4192"/>
                  </a:lnTo>
                  <a:lnTo>
                    <a:pt x="2812" y="4507"/>
                  </a:lnTo>
                  <a:lnTo>
                    <a:pt x="2589" y="4831"/>
                  </a:lnTo>
                  <a:lnTo>
                    <a:pt x="2372" y="5164"/>
                  </a:lnTo>
                  <a:lnTo>
                    <a:pt x="2165" y="5506"/>
                  </a:lnTo>
                  <a:lnTo>
                    <a:pt x="1965" y="5855"/>
                  </a:lnTo>
                  <a:lnTo>
                    <a:pt x="1774" y="6214"/>
                  </a:lnTo>
                  <a:lnTo>
                    <a:pt x="1591" y="6580"/>
                  </a:lnTo>
                  <a:lnTo>
                    <a:pt x="1417" y="6954"/>
                  </a:lnTo>
                  <a:lnTo>
                    <a:pt x="1253" y="7335"/>
                  </a:lnTo>
                  <a:lnTo>
                    <a:pt x="1098" y="7723"/>
                  </a:lnTo>
                  <a:lnTo>
                    <a:pt x="952" y="8118"/>
                  </a:lnTo>
                  <a:lnTo>
                    <a:pt x="815" y="8521"/>
                  </a:lnTo>
                  <a:lnTo>
                    <a:pt x="689" y="8930"/>
                  </a:lnTo>
                  <a:lnTo>
                    <a:pt x="572" y="9344"/>
                  </a:lnTo>
                  <a:lnTo>
                    <a:pt x="466" y="9765"/>
                  </a:lnTo>
                  <a:lnTo>
                    <a:pt x="370" y="10193"/>
                  </a:lnTo>
                  <a:lnTo>
                    <a:pt x="285" y="10625"/>
                  </a:lnTo>
                  <a:lnTo>
                    <a:pt x="211" y="11062"/>
                  </a:lnTo>
                  <a:lnTo>
                    <a:pt x="147" y="11505"/>
                  </a:lnTo>
                  <a:lnTo>
                    <a:pt x="95" y="11953"/>
                  </a:lnTo>
                  <a:lnTo>
                    <a:pt x="54" y="12405"/>
                  </a:lnTo>
                  <a:lnTo>
                    <a:pt x="24" y="12861"/>
                  </a:lnTo>
                  <a:lnTo>
                    <a:pt x="6" y="13322"/>
                  </a:lnTo>
                  <a:lnTo>
                    <a:pt x="0" y="13786"/>
                  </a:lnTo>
                  <a:lnTo>
                    <a:pt x="8" y="14296"/>
                  </a:lnTo>
                  <a:lnTo>
                    <a:pt x="29" y="14800"/>
                  </a:lnTo>
                  <a:lnTo>
                    <a:pt x="64" y="15301"/>
                  </a:lnTo>
                  <a:lnTo>
                    <a:pt x="114" y="15796"/>
                  </a:lnTo>
                  <a:lnTo>
                    <a:pt x="177" y="16285"/>
                  </a:lnTo>
                  <a:lnTo>
                    <a:pt x="254" y="16768"/>
                  </a:lnTo>
                  <a:lnTo>
                    <a:pt x="343" y="17245"/>
                  </a:lnTo>
                  <a:lnTo>
                    <a:pt x="445" y="17715"/>
                  </a:lnTo>
                  <a:lnTo>
                    <a:pt x="560" y="18179"/>
                  </a:lnTo>
                  <a:lnTo>
                    <a:pt x="687" y="18636"/>
                  </a:lnTo>
                  <a:lnTo>
                    <a:pt x="827" y="19084"/>
                  </a:lnTo>
                  <a:lnTo>
                    <a:pt x="978" y="19525"/>
                  </a:lnTo>
                  <a:lnTo>
                    <a:pt x="1141" y="19958"/>
                  </a:lnTo>
                  <a:lnTo>
                    <a:pt x="1315" y="20382"/>
                  </a:lnTo>
                  <a:lnTo>
                    <a:pt x="1500" y="20798"/>
                  </a:lnTo>
                  <a:lnTo>
                    <a:pt x="1696" y="21203"/>
                  </a:lnTo>
                  <a:lnTo>
                    <a:pt x="1902" y="21600"/>
                  </a:lnTo>
                  <a:lnTo>
                    <a:pt x="19699" y="21600"/>
                  </a:lnTo>
                  <a:lnTo>
                    <a:pt x="19904" y="21203"/>
                  </a:lnTo>
                  <a:lnTo>
                    <a:pt x="20100" y="20798"/>
                  </a:lnTo>
                  <a:lnTo>
                    <a:pt x="20285" y="20382"/>
                  </a:lnTo>
                  <a:lnTo>
                    <a:pt x="20459" y="19958"/>
                  </a:lnTo>
                  <a:lnTo>
                    <a:pt x="20622" y="19525"/>
                  </a:lnTo>
                  <a:lnTo>
                    <a:pt x="20773" y="19084"/>
                  </a:lnTo>
                  <a:lnTo>
                    <a:pt x="20913" y="18636"/>
                  </a:lnTo>
                  <a:lnTo>
                    <a:pt x="21040" y="18179"/>
                  </a:lnTo>
                  <a:lnTo>
                    <a:pt x="21155" y="17715"/>
                  </a:lnTo>
                  <a:lnTo>
                    <a:pt x="21257" y="17245"/>
                  </a:lnTo>
                  <a:lnTo>
                    <a:pt x="21346" y="16768"/>
                  </a:lnTo>
                  <a:lnTo>
                    <a:pt x="21423" y="16285"/>
                  </a:lnTo>
                  <a:lnTo>
                    <a:pt x="21486" y="15796"/>
                  </a:lnTo>
                  <a:lnTo>
                    <a:pt x="21536" y="15301"/>
                  </a:lnTo>
                  <a:lnTo>
                    <a:pt x="21571" y="14800"/>
                  </a:lnTo>
                  <a:lnTo>
                    <a:pt x="21593" y="14296"/>
                  </a:lnTo>
                  <a:lnTo>
                    <a:pt x="21600" y="13786"/>
                  </a:lnTo>
                  <a:lnTo>
                    <a:pt x="21594" y="13322"/>
                  </a:lnTo>
                  <a:lnTo>
                    <a:pt x="21576" y="12861"/>
                  </a:lnTo>
                  <a:lnTo>
                    <a:pt x="21546" y="12405"/>
                  </a:lnTo>
                  <a:lnTo>
                    <a:pt x="21505" y="11953"/>
                  </a:lnTo>
                  <a:lnTo>
                    <a:pt x="21453" y="11505"/>
                  </a:lnTo>
                  <a:lnTo>
                    <a:pt x="21389" y="11062"/>
                  </a:lnTo>
                  <a:lnTo>
                    <a:pt x="21315" y="10625"/>
                  </a:lnTo>
                  <a:lnTo>
                    <a:pt x="21230" y="10193"/>
                  </a:lnTo>
                  <a:lnTo>
                    <a:pt x="21134" y="9765"/>
                  </a:lnTo>
                  <a:lnTo>
                    <a:pt x="21028" y="9344"/>
                  </a:lnTo>
                  <a:lnTo>
                    <a:pt x="20911" y="8930"/>
                  </a:lnTo>
                  <a:lnTo>
                    <a:pt x="20785" y="8521"/>
                  </a:lnTo>
                  <a:lnTo>
                    <a:pt x="20649" y="8118"/>
                  </a:lnTo>
                  <a:lnTo>
                    <a:pt x="20502" y="7723"/>
                  </a:lnTo>
                  <a:lnTo>
                    <a:pt x="20347" y="7335"/>
                  </a:lnTo>
                  <a:lnTo>
                    <a:pt x="20183" y="6954"/>
                  </a:lnTo>
                  <a:lnTo>
                    <a:pt x="20009" y="6580"/>
                  </a:lnTo>
                  <a:lnTo>
                    <a:pt x="19827" y="6214"/>
                  </a:lnTo>
                  <a:lnTo>
                    <a:pt x="19635" y="5855"/>
                  </a:lnTo>
                  <a:lnTo>
                    <a:pt x="19435" y="5506"/>
                  </a:lnTo>
                  <a:lnTo>
                    <a:pt x="19228" y="5164"/>
                  </a:lnTo>
                  <a:lnTo>
                    <a:pt x="19011" y="4831"/>
                  </a:lnTo>
                  <a:lnTo>
                    <a:pt x="18788" y="4507"/>
                  </a:lnTo>
                  <a:lnTo>
                    <a:pt x="18556" y="4192"/>
                  </a:lnTo>
                  <a:lnTo>
                    <a:pt x="18317" y="3887"/>
                  </a:lnTo>
                  <a:lnTo>
                    <a:pt x="18070" y="3590"/>
                  </a:lnTo>
                  <a:lnTo>
                    <a:pt x="17816" y="3305"/>
                  </a:lnTo>
                  <a:lnTo>
                    <a:pt x="17555" y="3029"/>
                  </a:lnTo>
                  <a:lnTo>
                    <a:pt x="17287" y="2764"/>
                  </a:lnTo>
                  <a:lnTo>
                    <a:pt x="17013" y="2509"/>
                  </a:lnTo>
                  <a:lnTo>
                    <a:pt x="16733" y="2265"/>
                  </a:lnTo>
                  <a:lnTo>
                    <a:pt x="16446" y="2031"/>
                  </a:lnTo>
                  <a:lnTo>
                    <a:pt x="16153" y="1810"/>
                  </a:lnTo>
                  <a:lnTo>
                    <a:pt x="15855" y="1600"/>
                  </a:lnTo>
                  <a:lnTo>
                    <a:pt x="15549" y="1401"/>
                  </a:lnTo>
                  <a:lnTo>
                    <a:pt x="15240" y="1216"/>
                  </a:lnTo>
                  <a:lnTo>
                    <a:pt x="14924" y="1041"/>
                  </a:lnTo>
                  <a:lnTo>
                    <a:pt x="14605" y="880"/>
                  </a:lnTo>
                  <a:lnTo>
                    <a:pt x="14279" y="731"/>
                  </a:lnTo>
                  <a:lnTo>
                    <a:pt x="13949" y="596"/>
                  </a:lnTo>
                  <a:lnTo>
                    <a:pt x="13615" y="474"/>
                  </a:lnTo>
                  <a:lnTo>
                    <a:pt x="13277" y="365"/>
                  </a:lnTo>
                  <a:lnTo>
                    <a:pt x="12934" y="270"/>
                  </a:lnTo>
                  <a:lnTo>
                    <a:pt x="12587" y="188"/>
                  </a:lnTo>
                  <a:lnTo>
                    <a:pt x="12236" y="121"/>
                  </a:lnTo>
                  <a:lnTo>
                    <a:pt x="11882" y="68"/>
                  </a:lnTo>
                  <a:lnTo>
                    <a:pt x="11524" y="31"/>
                  </a:lnTo>
                  <a:lnTo>
                    <a:pt x="11164" y="9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B3B3B3">
                <a:alpha val="47058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7551" tIns="17551" rIns="17551" bIns="17551" numCol="1" anchor="t">
              <a:noAutofit/>
            </a:bodyPr>
            <a:lstStyle/>
            <a:p>
              <a:endParaRPr sz="295"/>
            </a:p>
          </p:txBody>
        </p:sp>
        <p:sp>
          <p:nvSpPr>
            <p:cNvPr id="519" name="object 31"/>
            <p:cNvSpPr/>
            <p:nvPr/>
          </p:nvSpPr>
          <p:spPr>
            <a:xfrm>
              <a:off x="1517462" y="4275743"/>
              <a:ext cx="27493" cy="181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02" y="0"/>
                  </a:moveTo>
                  <a:lnTo>
                    <a:pt x="383" y="2722"/>
                  </a:lnTo>
                  <a:lnTo>
                    <a:pt x="0" y="5443"/>
                  </a:lnTo>
                  <a:lnTo>
                    <a:pt x="6970" y="20847"/>
                  </a:lnTo>
                  <a:lnTo>
                    <a:pt x="7851" y="21600"/>
                  </a:lnTo>
                  <a:lnTo>
                    <a:pt x="20298" y="21600"/>
                  </a:lnTo>
                  <a:lnTo>
                    <a:pt x="21600" y="19631"/>
                  </a:lnTo>
                  <a:lnTo>
                    <a:pt x="21600" y="14767"/>
                  </a:lnTo>
                  <a:lnTo>
                    <a:pt x="20298" y="12798"/>
                  </a:lnTo>
                  <a:lnTo>
                    <a:pt x="10379" y="12798"/>
                  </a:lnTo>
                  <a:lnTo>
                    <a:pt x="4902" y="579"/>
                  </a:lnTo>
                  <a:lnTo>
                    <a:pt x="3102" y="0"/>
                  </a:lnTo>
                  <a:close/>
                </a:path>
              </a:pathLst>
            </a:custGeom>
            <a:solidFill>
              <a:srgbClr val="FFFFFF">
                <a:alpha val="69802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7551" tIns="17551" rIns="17551" bIns="17551" numCol="1" anchor="t">
              <a:noAutofit/>
            </a:bodyPr>
            <a:lstStyle/>
            <a:p>
              <a:endParaRPr sz="295"/>
            </a:p>
          </p:txBody>
        </p:sp>
        <p:sp>
          <p:nvSpPr>
            <p:cNvPr id="520" name="object 32"/>
            <p:cNvSpPr/>
            <p:nvPr/>
          </p:nvSpPr>
          <p:spPr>
            <a:xfrm>
              <a:off x="1562699" y="4290221"/>
              <a:ext cx="890538" cy="0"/>
            </a:xfrm>
            <a:prstGeom prst="line">
              <a:avLst/>
            </a:prstGeom>
            <a:noFill/>
            <a:ln w="19300" cap="flat">
              <a:solidFill>
                <a:srgbClr val="FFFFFF"/>
              </a:solidFill>
              <a:prstDash val="sysDash"/>
              <a:round/>
            </a:ln>
            <a:effectLst/>
          </p:spPr>
          <p:txBody>
            <a:bodyPr wrap="square" lIns="17551" tIns="17551" rIns="17551" bIns="17551" numCol="1" anchor="t">
              <a:noAutofit/>
            </a:bodyPr>
            <a:lstStyle/>
            <a:p>
              <a:endParaRPr sz="295"/>
            </a:p>
          </p:txBody>
        </p:sp>
        <p:pic>
          <p:nvPicPr>
            <p:cNvPr id="521" name="object 33" descr="object 3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28725" y="3204991"/>
              <a:ext cx="1539069" cy="12022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522" name="object 34" descr="object 3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70879" y="3454880"/>
            <a:ext cx="1381322" cy="138497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524" name="object 35"/>
          <p:cNvSpPr txBox="1"/>
          <p:nvPr/>
        </p:nvSpPr>
        <p:spPr>
          <a:xfrm>
            <a:off x="5983988" y="1447582"/>
            <a:ext cx="725940" cy="206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indent="12700">
              <a:spcBef>
                <a:spcPts val="100"/>
              </a:spcBef>
              <a:defRPr sz="3500" spc="-10">
                <a:solidFill>
                  <a:srgbClr val="5A338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1344" dirty="0">
                <a:solidFill>
                  <a:srgbClr val="E4117A"/>
                </a:solidFill>
              </a:rPr>
              <a:t>Vehicular</a:t>
            </a:r>
          </a:p>
        </p:txBody>
      </p:sp>
      <p:sp>
        <p:nvSpPr>
          <p:cNvPr id="525" name="object 36"/>
          <p:cNvSpPr txBox="1"/>
          <p:nvPr/>
        </p:nvSpPr>
        <p:spPr>
          <a:xfrm>
            <a:off x="6007358" y="1751665"/>
            <a:ext cx="1231908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L="76790" indent="-71914">
              <a:spcBef>
                <a:spcPts val="38"/>
              </a:spcBef>
              <a:buSzPct val="100000"/>
              <a:buFont typeface="Times New Roman"/>
              <a:buChar char="•"/>
              <a:tabLst>
                <a:tab pos="73133" algn="l"/>
              </a:tabLst>
              <a:defRPr sz="2000" spc="-25">
                <a:solidFill>
                  <a:srgbClr val="2B035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 dirty="0"/>
              <a:t>RMX</a:t>
            </a:r>
          </a:p>
          <a:p>
            <a:pPr marL="76790" indent="-71914">
              <a:buSzPct val="100000"/>
              <a:buFont typeface="Times New Roman"/>
              <a:buChar char="•"/>
              <a:tabLst>
                <a:tab pos="73133" algn="l"/>
              </a:tabLst>
              <a:defRPr sz="2000" spc="45">
                <a:solidFill>
                  <a:srgbClr val="2B035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 dirty="0"/>
              <a:t>AUTOMÓVIL</a:t>
            </a:r>
          </a:p>
          <a:p>
            <a:pPr marL="76790" indent="-71914">
              <a:buSzPct val="100000"/>
              <a:buFont typeface="Times New Roman"/>
              <a:buChar char="•"/>
              <a:tabLst>
                <a:tab pos="73133" algn="l"/>
              </a:tabLst>
              <a:defRPr sz="2000" spc="50">
                <a:solidFill>
                  <a:srgbClr val="2B035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 dirty="0"/>
              <a:t>MINI</a:t>
            </a:r>
            <a:r>
              <a:rPr sz="800" spc="33" dirty="0"/>
              <a:t> </a:t>
            </a:r>
            <a:r>
              <a:rPr sz="800" spc="-7" dirty="0"/>
              <a:t>FLOTA</a:t>
            </a:r>
          </a:p>
          <a:p>
            <a:pPr marL="76790" indent="-71914">
              <a:buSzPct val="100000"/>
              <a:buFont typeface="Times New Roman"/>
              <a:buChar char="•"/>
              <a:tabLst>
                <a:tab pos="73133" algn="l"/>
              </a:tabLst>
              <a:defRPr sz="2000" spc="39">
                <a:solidFill>
                  <a:srgbClr val="2B035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 dirty="0"/>
              <a:t>MOTOS</a:t>
            </a:r>
          </a:p>
          <a:p>
            <a:pPr marL="76790" indent="-71914">
              <a:buSzPct val="100000"/>
              <a:buFont typeface="Times New Roman"/>
              <a:buChar char="•"/>
              <a:tabLst>
                <a:tab pos="73133" algn="l"/>
              </a:tabLst>
              <a:defRPr sz="2000" spc="50">
                <a:solidFill>
                  <a:srgbClr val="2B035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 dirty="0"/>
              <a:t>BICICLETAS</a:t>
            </a:r>
          </a:p>
          <a:p>
            <a:pPr marL="76790" indent="-71914">
              <a:buSzPct val="100000"/>
              <a:buFont typeface="Times New Roman"/>
              <a:buChar char="•"/>
              <a:tabLst>
                <a:tab pos="73133" algn="l"/>
              </a:tabLst>
              <a:defRPr sz="2000" spc="45">
                <a:solidFill>
                  <a:srgbClr val="2B035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 dirty="0"/>
              <a:t>CAMIONES</a:t>
            </a:r>
            <a:r>
              <a:rPr sz="800" spc="52" dirty="0"/>
              <a:t> </a:t>
            </a:r>
            <a:r>
              <a:rPr sz="800" spc="-3" dirty="0"/>
              <a:t>PESADOS</a:t>
            </a:r>
          </a:p>
        </p:txBody>
      </p:sp>
      <p:sp>
        <p:nvSpPr>
          <p:cNvPr id="526" name="object 37"/>
          <p:cNvSpPr txBox="1"/>
          <p:nvPr/>
        </p:nvSpPr>
        <p:spPr>
          <a:xfrm>
            <a:off x="2084976" y="3665298"/>
            <a:ext cx="1299164" cy="206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spcBef>
                <a:spcPts val="100"/>
              </a:spcBef>
              <a:defRPr sz="3500" spc="35">
                <a:solidFill>
                  <a:srgbClr val="5A338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1344" dirty="0" err="1">
                <a:solidFill>
                  <a:srgbClr val="E4117A"/>
                </a:solidFill>
              </a:rPr>
              <a:t>Inmueble</a:t>
            </a:r>
            <a:endParaRPr sz="1344" dirty="0">
              <a:solidFill>
                <a:srgbClr val="E4117A"/>
              </a:solidFill>
            </a:endParaRPr>
          </a:p>
        </p:txBody>
      </p:sp>
      <p:sp>
        <p:nvSpPr>
          <p:cNvPr id="527" name="object 38"/>
          <p:cNvSpPr txBox="1"/>
          <p:nvPr/>
        </p:nvSpPr>
        <p:spPr>
          <a:xfrm>
            <a:off x="2080380" y="3981677"/>
            <a:ext cx="1244711" cy="492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L="76790" indent="-71914">
              <a:spcBef>
                <a:spcPts val="38"/>
              </a:spcBef>
              <a:buSzPct val="100000"/>
              <a:buFont typeface="Times New Roman"/>
              <a:buChar char="•"/>
              <a:tabLst>
                <a:tab pos="73133" algn="l"/>
              </a:tabLst>
              <a:defRPr sz="2000" spc="-9">
                <a:solidFill>
                  <a:srgbClr val="2B035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 dirty="0"/>
              <a:t>HOGAR</a:t>
            </a:r>
          </a:p>
          <a:p>
            <a:pPr marL="76790" indent="-71914">
              <a:buSzPct val="100000"/>
              <a:buFont typeface="Times New Roman"/>
              <a:buChar char="•"/>
              <a:tabLst>
                <a:tab pos="73133" algn="l"/>
              </a:tabLst>
              <a:defRPr sz="2000" spc="45">
                <a:solidFill>
                  <a:srgbClr val="2B035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 dirty="0"/>
              <a:t>CONTENIDOS</a:t>
            </a:r>
          </a:p>
          <a:p>
            <a:pPr marL="76790" indent="-71914">
              <a:buSzPct val="100000"/>
              <a:buFont typeface="Times New Roman"/>
              <a:buChar char="•"/>
              <a:tabLst>
                <a:tab pos="73133" algn="l"/>
              </a:tabLst>
              <a:defRPr sz="2000" spc="35">
                <a:solidFill>
                  <a:srgbClr val="2B035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 dirty="0"/>
              <a:t>INCENDIO</a:t>
            </a:r>
          </a:p>
          <a:p>
            <a:pPr marL="76790" indent="-71914">
              <a:buSzPct val="100000"/>
              <a:buFont typeface="Times New Roman"/>
              <a:buChar char="•"/>
              <a:tabLst>
                <a:tab pos="73133" algn="l"/>
              </a:tabLst>
              <a:defRPr sz="2000">
                <a:solidFill>
                  <a:srgbClr val="2B035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 dirty="0"/>
              <a:t>ESPACIOS</a:t>
            </a:r>
            <a:r>
              <a:rPr sz="800" spc="-10" dirty="0"/>
              <a:t>  </a:t>
            </a:r>
            <a:r>
              <a:rPr sz="800" spc="17" dirty="0"/>
              <a:t>COMUNES</a:t>
            </a:r>
          </a:p>
        </p:txBody>
      </p:sp>
      <p:sp>
        <p:nvSpPr>
          <p:cNvPr id="528" name="object 39"/>
          <p:cNvSpPr txBox="1"/>
          <p:nvPr/>
        </p:nvSpPr>
        <p:spPr>
          <a:xfrm>
            <a:off x="5983988" y="3139852"/>
            <a:ext cx="431957" cy="206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indent="12700">
              <a:spcBef>
                <a:spcPts val="100"/>
              </a:spcBef>
              <a:defRPr sz="3500" spc="-10">
                <a:solidFill>
                  <a:srgbClr val="5A338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1344" dirty="0" err="1">
                <a:solidFill>
                  <a:srgbClr val="E4117A"/>
                </a:solidFill>
              </a:rPr>
              <a:t>Otros</a:t>
            </a:r>
            <a:endParaRPr sz="1344" dirty="0">
              <a:solidFill>
                <a:srgbClr val="E4117A"/>
              </a:solidFill>
            </a:endParaRPr>
          </a:p>
        </p:txBody>
      </p:sp>
      <p:sp>
        <p:nvSpPr>
          <p:cNvPr id="529" name="object 40"/>
          <p:cNvSpPr txBox="1"/>
          <p:nvPr/>
        </p:nvSpPr>
        <p:spPr>
          <a:xfrm>
            <a:off x="6007358" y="3408627"/>
            <a:ext cx="1993800" cy="1477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L="76790" indent="-71914">
              <a:spcBef>
                <a:spcPts val="38"/>
              </a:spcBef>
              <a:buSzPct val="100000"/>
              <a:buFont typeface="Times New Roman"/>
              <a:buChar char="•"/>
              <a:tabLst>
                <a:tab pos="73133" algn="l"/>
              </a:tabLst>
              <a:defRPr sz="2000" spc="55">
                <a:solidFill>
                  <a:srgbClr val="2B035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 dirty="0"/>
              <a:t>RESPONSABILIDAD</a:t>
            </a:r>
            <a:r>
              <a:rPr sz="800" spc="75" dirty="0"/>
              <a:t> </a:t>
            </a:r>
            <a:r>
              <a:rPr sz="800" spc="-3" dirty="0"/>
              <a:t>CIVIL</a:t>
            </a:r>
          </a:p>
          <a:p>
            <a:pPr indent="77033">
              <a:defRPr sz="2000" spc="39">
                <a:solidFill>
                  <a:srgbClr val="2B035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 dirty="0"/>
              <a:t>INTERNACIONAL</a:t>
            </a:r>
          </a:p>
          <a:p>
            <a:pPr marL="76790" indent="-71914">
              <a:buSzPct val="100000"/>
              <a:buFont typeface="Times New Roman"/>
              <a:buChar char="•"/>
              <a:tabLst>
                <a:tab pos="73133" algn="l"/>
              </a:tabLst>
              <a:defRPr sz="2000" spc="50">
                <a:solidFill>
                  <a:srgbClr val="2B035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 dirty="0"/>
              <a:t>PÓLIZA</a:t>
            </a:r>
            <a:r>
              <a:rPr sz="800" spc="46" dirty="0"/>
              <a:t> </a:t>
            </a:r>
            <a:r>
              <a:rPr sz="800" spc="13" dirty="0"/>
              <a:t>FLOTANTE</a:t>
            </a:r>
          </a:p>
          <a:p>
            <a:pPr marL="76790" indent="-71914">
              <a:buSzPct val="100000"/>
              <a:buFont typeface="Times New Roman"/>
              <a:buChar char="•"/>
              <a:tabLst>
                <a:tab pos="73133" algn="l"/>
              </a:tabLst>
              <a:defRPr sz="2000" spc="-25">
                <a:solidFill>
                  <a:srgbClr val="2B035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 dirty="0"/>
              <a:t>TRC</a:t>
            </a:r>
          </a:p>
          <a:p>
            <a:pPr marL="76790" indent="-71914">
              <a:buSzPct val="100000"/>
              <a:buFont typeface="Times New Roman"/>
              <a:buChar char="•"/>
              <a:tabLst>
                <a:tab pos="73133" algn="l"/>
              </a:tabLst>
              <a:defRPr sz="2000" spc="39">
                <a:solidFill>
                  <a:srgbClr val="2B035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 dirty="0"/>
              <a:t>CONTENEDORES</a:t>
            </a:r>
          </a:p>
          <a:p>
            <a:pPr marL="76790" indent="-71914">
              <a:buSzPct val="100000"/>
              <a:buFont typeface="Times New Roman"/>
              <a:buChar char="•"/>
              <a:tabLst>
                <a:tab pos="73133" algn="l"/>
              </a:tabLst>
              <a:defRPr sz="2000" spc="-19">
                <a:solidFill>
                  <a:srgbClr val="2B035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 dirty="0"/>
              <a:t>PYME</a:t>
            </a:r>
          </a:p>
          <a:p>
            <a:pPr marL="76790" indent="-71914">
              <a:buSzPct val="100000"/>
              <a:buFont typeface="Times New Roman"/>
              <a:buChar char="•"/>
              <a:tabLst>
                <a:tab pos="73133" algn="l"/>
              </a:tabLst>
              <a:defRPr sz="2000" spc="50">
                <a:solidFill>
                  <a:srgbClr val="2B035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 dirty="0"/>
              <a:t>RESPONSABILIDAD</a:t>
            </a:r>
            <a:r>
              <a:rPr sz="800" spc="71" dirty="0"/>
              <a:t> </a:t>
            </a:r>
            <a:r>
              <a:rPr sz="800" spc="-7" dirty="0"/>
              <a:t>CIVIL</a:t>
            </a:r>
          </a:p>
          <a:p>
            <a:pPr marL="76790" indent="-71914">
              <a:buSzPct val="100000"/>
              <a:buFont typeface="Times New Roman"/>
              <a:buChar char="•"/>
              <a:tabLst>
                <a:tab pos="73133" algn="l"/>
              </a:tabLst>
              <a:defRPr sz="2000" spc="50">
                <a:solidFill>
                  <a:srgbClr val="2B035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 dirty="0"/>
              <a:t>PROTECCIÓN</a:t>
            </a:r>
            <a:r>
              <a:rPr sz="800" spc="65" dirty="0"/>
              <a:t> </a:t>
            </a:r>
            <a:r>
              <a:rPr sz="800" dirty="0"/>
              <a:t>DE</a:t>
            </a:r>
            <a:r>
              <a:rPr sz="800" spc="50" dirty="0"/>
              <a:t> </a:t>
            </a:r>
            <a:r>
              <a:rPr sz="800" spc="15" dirty="0"/>
              <a:t>TARJETA</a:t>
            </a:r>
          </a:p>
          <a:p>
            <a:pPr marL="76790" indent="-71914">
              <a:buSzPct val="100000"/>
              <a:buFont typeface="Times New Roman"/>
              <a:buChar char="•"/>
              <a:tabLst>
                <a:tab pos="73133" algn="l"/>
              </a:tabLst>
              <a:defRPr sz="2000" spc="35">
                <a:solidFill>
                  <a:srgbClr val="2B035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 dirty="0"/>
              <a:t>MASCOTA</a:t>
            </a:r>
            <a:endParaRPr lang="es-ES" sz="800" dirty="0"/>
          </a:p>
          <a:p>
            <a:pPr marL="76790" indent="-71914">
              <a:buSzPct val="100000"/>
              <a:buFont typeface="Times New Roman"/>
              <a:buChar char="•"/>
              <a:tabLst>
                <a:tab pos="73133" algn="l"/>
              </a:tabLst>
              <a:defRPr sz="2000" spc="35">
                <a:solidFill>
                  <a:srgbClr val="2B035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800" dirty="0"/>
              <a:t>DESGRAVAMEN</a:t>
            </a:r>
          </a:p>
          <a:p>
            <a:pPr marL="76790" indent="-71914">
              <a:buSzPct val="100000"/>
              <a:buFont typeface="Times New Roman"/>
              <a:buChar char="•"/>
              <a:tabLst>
                <a:tab pos="73133" algn="l"/>
              </a:tabLst>
              <a:defRPr sz="2000" spc="35">
                <a:solidFill>
                  <a:srgbClr val="2B035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800" dirty="0"/>
              <a:t>CREDITO DE CONSUMO</a:t>
            </a:r>
          </a:p>
          <a:p>
            <a:pPr marL="76790" indent="-71914">
              <a:buSzPct val="100000"/>
              <a:buFont typeface="Times New Roman"/>
              <a:buChar char="•"/>
              <a:tabLst>
                <a:tab pos="73133" algn="l"/>
              </a:tabLst>
              <a:defRPr sz="2000" spc="35">
                <a:solidFill>
                  <a:srgbClr val="2B035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800" dirty="0"/>
              <a:t>PRODUCTOS MASIVOS</a:t>
            </a:r>
            <a:endParaRPr sz="800" dirty="0"/>
          </a:p>
        </p:txBody>
      </p:sp>
      <p:sp>
        <p:nvSpPr>
          <p:cNvPr id="2" name="object 4">
            <a:extLst>
              <a:ext uri="{FF2B5EF4-FFF2-40B4-BE49-F238E27FC236}">
                <a16:creationId xmlns:a16="http://schemas.microsoft.com/office/drawing/2014/main" id="{0249C07D-5DE6-DDA0-90B5-00BC428260A0}"/>
              </a:ext>
            </a:extLst>
          </p:cNvPr>
          <p:cNvSpPr txBox="1"/>
          <p:nvPr/>
        </p:nvSpPr>
        <p:spPr>
          <a:xfrm>
            <a:off x="2660792" y="193839"/>
            <a:ext cx="6483208" cy="501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indent="4876">
              <a:lnSpc>
                <a:spcPts val="4300"/>
              </a:lnSpc>
              <a:spcBef>
                <a:spcPts val="38"/>
              </a:spcBef>
              <a:defRPr sz="7800" b="1">
                <a:solidFill>
                  <a:srgbClr val="5A338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s-ES" sz="2800" b="1" dirty="0">
                <a:solidFill>
                  <a:srgbClr val="E4117A"/>
                </a:solidFill>
                <a:sym typeface="Arial"/>
              </a:rPr>
              <a:t>Líneas de Negocio de la Plataforma</a:t>
            </a:r>
            <a:endParaRPr sz="2800" spc="-4" dirty="0">
              <a:solidFill>
                <a:srgbClr val="E4117A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8DBCF4E-15D8-F252-7190-7F3B2756DB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134" y="228756"/>
            <a:ext cx="1314289" cy="434633"/>
          </a:xfrm>
          <a:prstGeom prst="rect">
            <a:avLst/>
          </a:prstGeom>
        </p:spPr>
      </p:pic>
      <p:sp>
        <p:nvSpPr>
          <p:cNvPr id="4" name="Shape">
            <a:extLst>
              <a:ext uri="{FF2B5EF4-FFF2-40B4-BE49-F238E27FC236}">
                <a16:creationId xmlns:a16="http://schemas.microsoft.com/office/drawing/2014/main" id="{C4F37E86-6326-5754-15A8-2B779E19D8EE}"/>
              </a:ext>
            </a:extLst>
          </p:cNvPr>
          <p:cNvSpPr/>
          <p:nvPr/>
        </p:nvSpPr>
        <p:spPr>
          <a:xfrm>
            <a:off x="2211930" y="323793"/>
            <a:ext cx="305330" cy="3297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3" h="21546" extrusionOk="0">
                <a:moveTo>
                  <a:pt x="9913" y="0"/>
                </a:moveTo>
                <a:cubicBezTo>
                  <a:pt x="9651" y="-2"/>
                  <a:pt x="9395" y="44"/>
                  <a:pt x="9153" y="148"/>
                </a:cubicBezTo>
                <a:cubicBezTo>
                  <a:pt x="8961" y="231"/>
                  <a:pt x="8789" y="346"/>
                  <a:pt x="8639" y="485"/>
                </a:cubicBezTo>
                <a:cubicBezTo>
                  <a:pt x="8491" y="624"/>
                  <a:pt x="8365" y="794"/>
                  <a:pt x="8276" y="971"/>
                </a:cubicBezTo>
                <a:cubicBezTo>
                  <a:pt x="8050" y="1420"/>
                  <a:pt x="8050" y="1930"/>
                  <a:pt x="8276" y="2378"/>
                </a:cubicBezTo>
                <a:cubicBezTo>
                  <a:pt x="8348" y="2517"/>
                  <a:pt x="8469" y="2666"/>
                  <a:pt x="8640" y="2844"/>
                </a:cubicBezTo>
                <a:cubicBezTo>
                  <a:pt x="8812" y="3023"/>
                  <a:pt x="9035" y="3231"/>
                  <a:pt x="9314" y="3488"/>
                </a:cubicBezTo>
                <a:lnTo>
                  <a:pt x="15360" y="9098"/>
                </a:lnTo>
                <a:lnTo>
                  <a:pt x="2761" y="9098"/>
                </a:lnTo>
                <a:cubicBezTo>
                  <a:pt x="2367" y="9098"/>
                  <a:pt x="2053" y="9098"/>
                  <a:pt x="1797" y="9110"/>
                </a:cubicBezTo>
                <a:cubicBezTo>
                  <a:pt x="1542" y="9122"/>
                  <a:pt x="1345" y="9147"/>
                  <a:pt x="1188" y="9197"/>
                </a:cubicBezTo>
                <a:cubicBezTo>
                  <a:pt x="685" y="9365"/>
                  <a:pt x="289" y="9732"/>
                  <a:pt x="107" y="10198"/>
                </a:cubicBezTo>
                <a:cubicBezTo>
                  <a:pt x="35" y="10383"/>
                  <a:pt x="0" y="10577"/>
                  <a:pt x="0" y="10773"/>
                </a:cubicBezTo>
                <a:cubicBezTo>
                  <a:pt x="0" y="10969"/>
                  <a:pt x="35" y="11164"/>
                  <a:pt x="107" y="11348"/>
                </a:cubicBezTo>
                <a:cubicBezTo>
                  <a:pt x="290" y="11813"/>
                  <a:pt x="686" y="12170"/>
                  <a:pt x="1188" y="12339"/>
                </a:cubicBezTo>
                <a:cubicBezTo>
                  <a:pt x="1345" y="12390"/>
                  <a:pt x="1542" y="12417"/>
                  <a:pt x="1797" y="12432"/>
                </a:cubicBezTo>
                <a:cubicBezTo>
                  <a:pt x="2053" y="12446"/>
                  <a:pt x="2367" y="12448"/>
                  <a:pt x="2761" y="12448"/>
                </a:cubicBezTo>
                <a:lnTo>
                  <a:pt x="15371" y="12448"/>
                </a:lnTo>
                <a:lnTo>
                  <a:pt x="9314" y="18058"/>
                </a:lnTo>
                <a:cubicBezTo>
                  <a:pt x="9035" y="18316"/>
                  <a:pt x="8810" y="18521"/>
                  <a:pt x="8635" y="18697"/>
                </a:cubicBezTo>
                <a:cubicBezTo>
                  <a:pt x="8461" y="18873"/>
                  <a:pt x="8338" y="19019"/>
                  <a:pt x="8265" y="19158"/>
                </a:cubicBezTo>
                <a:cubicBezTo>
                  <a:pt x="8039" y="19607"/>
                  <a:pt x="8049" y="20127"/>
                  <a:pt x="8276" y="20576"/>
                </a:cubicBezTo>
                <a:cubicBezTo>
                  <a:pt x="8365" y="20753"/>
                  <a:pt x="8490" y="20913"/>
                  <a:pt x="8639" y="21051"/>
                </a:cubicBezTo>
                <a:cubicBezTo>
                  <a:pt x="8789" y="21190"/>
                  <a:pt x="8962" y="21305"/>
                  <a:pt x="9153" y="21388"/>
                </a:cubicBezTo>
                <a:cubicBezTo>
                  <a:pt x="9637" y="21598"/>
                  <a:pt x="10199" y="21597"/>
                  <a:pt x="10683" y="21388"/>
                </a:cubicBezTo>
                <a:cubicBezTo>
                  <a:pt x="10833" y="21321"/>
                  <a:pt x="10991" y="21209"/>
                  <a:pt x="11181" y="21050"/>
                </a:cubicBezTo>
                <a:cubicBezTo>
                  <a:pt x="11371" y="20891"/>
                  <a:pt x="11593" y="20685"/>
                  <a:pt x="11871" y="20427"/>
                </a:cubicBezTo>
                <a:lnTo>
                  <a:pt x="20336" y="12587"/>
                </a:lnTo>
                <a:cubicBezTo>
                  <a:pt x="20469" y="12464"/>
                  <a:pt x="20590" y="12353"/>
                  <a:pt x="20699" y="12252"/>
                </a:cubicBezTo>
                <a:cubicBezTo>
                  <a:pt x="20808" y="12150"/>
                  <a:pt x="20905" y="12058"/>
                  <a:pt x="20989" y="11972"/>
                </a:cubicBezTo>
                <a:cubicBezTo>
                  <a:pt x="20998" y="11964"/>
                  <a:pt x="21012" y="11961"/>
                  <a:pt x="21021" y="11953"/>
                </a:cubicBezTo>
                <a:cubicBezTo>
                  <a:pt x="21170" y="11815"/>
                  <a:pt x="21285" y="11654"/>
                  <a:pt x="21374" y="11477"/>
                </a:cubicBezTo>
                <a:cubicBezTo>
                  <a:pt x="21600" y="11028"/>
                  <a:pt x="21600" y="10518"/>
                  <a:pt x="21374" y="10069"/>
                </a:cubicBezTo>
                <a:cubicBezTo>
                  <a:pt x="21285" y="9892"/>
                  <a:pt x="21170" y="9722"/>
                  <a:pt x="21021" y="9584"/>
                </a:cubicBezTo>
                <a:cubicBezTo>
                  <a:pt x="21003" y="9568"/>
                  <a:pt x="20975" y="9570"/>
                  <a:pt x="20957" y="9554"/>
                </a:cubicBezTo>
                <a:cubicBezTo>
                  <a:pt x="20874" y="9471"/>
                  <a:pt x="20783" y="9384"/>
                  <a:pt x="20680" y="9288"/>
                </a:cubicBezTo>
                <a:cubicBezTo>
                  <a:pt x="20578" y="9192"/>
                  <a:pt x="20464" y="9087"/>
                  <a:pt x="20336" y="8969"/>
                </a:cubicBezTo>
                <a:lnTo>
                  <a:pt x="11871" y="1120"/>
                </a:lnTo>
                <a:cubicBezTo>
                  <a:pt x="11593" y="862"/>
                  <a:pt x="11371" y="655"/>
                  <a:pt x="11181" y="496"/>
                </a:cubicBezTo>
                <a:cubicBezTo>
                  <a:pt x="10991" y="337"/>
                  <a:pt x="10833" y="226"/>
                  <a:pt x="10683" y="158"/>
                </a:cubicBezTo>
                <a:cubicBezTo>
                  <a:pt x="10441" y="54"/>
                  <a:pt x="10174" y="1"/>
                  <a:pt x="9913" y="0"/>
                </a:cubicBezTo>
                <a:close/>
              </a:path>
            </a:pathLst>
          </a:custGeom>
          <a:solidFill>
            <a:srgbClr val="6A3187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lnSpc>
                <a:spcPct val="100000"/>
              </a:lnSpc>
              <a:defRPr sz="3200" spc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20D44BF9-238E-6156-3FF7-20FD5CC23B6C}"/>
              </a:ext>
            </a:extLst>
          </p:cNvPr>
          <p:cNvSpPr/>
          <p:nvPr/>
        </p:nvSpPr>
        <p:spPr>
          <a:xfrm flipH="1">
            <a:off x="1937114" y="3454880"/>
            <a:ext cx="45719" cy="1179008"/>
          </a:xfrm>
          <a:prstGeom prst="rect">
            <a:avLst/>
          </a:prstGeom>
          <a:solidFill>
            <a:srgbClr val="5A3389"/>
          </a:solidFill>
          <a:ln w="12700" cap="flat">
            <a:noFill/>
            <a:miter lim="400000"/>
          </a:ln>
          <a:effectLst/>
        </p:spPr>
        <p:txBody>
          <a:bodyPr wrap="square" lIns="17551" tIns="17551" rIns="17551" bIns="17551" numCol="1" anchor="t">
            <a:noAutofit/>
          </a:bodyPr>
          <a:lstStyle/>
          <a:p>
            <a:endParaRPr sz="295"/>
          </a:p>
        </p:txBody>
      </p:sp>
      <p:sp>
        <p:nvSpPr>
          <p:cNvPr id="9" name="Rectangle">
            <a:extLst>
              <a:ext uri="{FF2B5EF4-FFF2-40B4-BE49-F238E27FC236}">
                <a16:creationId xmlns:a16="http://schemas.microsoft.com/office/drawing/2014/main" id="{F20FED96-1F0A-D22B-C6AA-841441DBAF19}"/>
              </a:ext>
            </a:extLst>
          </p:cNvPr>
          <p:cNvSpPr/>
          <p:nvPr/>
        </p:nvSpPr>
        <p:spPr>
          <a:xfrm flipH="1">
            <a:off x="5813314" y="1320900"/>
            <a:ext cx="45720" cy="1444104"/>
          </a:xfrm>
          <a:prstGeom prst="rect">
            <a:avLst/>
          </a:prstGeom>
          <a:solidFill>
            <a:srgbClr val="5A3389"/>
          </a:solidFill>
          <a:ln w="12700" cap="flat">
            <a:noFill/>
            <a:miter lim="400000"/>
          </a:ln>
          <a:effectLst/>
        </p:spPr>
        <p:txBody>
          <a:bodyPr wrap="square" lIns="17551" tIns="17551" rIns="17551" bIns="17551" numCol="1" anchor="t">
            <a:noAutofit/>
          </a:bodyPr>
          <a:lstStyle/>
          <a:p>
            <a:endParaRPr sz="295"/>
          </a:p>
        </p:txBody>
      </p:sp>
      <p:sp>
        <p:nvSpPr>
          <p:cNvPr id="10" name="Rectangle">
            <a:extLst>
              <a:ext uri="{FF2B5EF4-FFF2-40B4-BE49-F238E27FC236}">
                <a16:creationId xmlns:a16="http://schemas.microsoft.com/office/drawing/2014/main" id="{A9A2F087-1D46-7F24-691F-E784CE77CD0B}"/>
              </a:ext>
            </a:extLst>
          </p:cNvPr>
          <p:cNvSpPr/>
          <p:nvPr/>
        </p:nvSpPr>
        <p:spPr>
          <a:xfrm flipH="1">
            <a:off x="5813314" y="3020037"/>
            <a:ext cx="45719" cy="1941305"/>
          </a:xfrm>
          <a:prstGeom prst="rect">
            <a:avLst/>
          </a:prstGeom>
          <a:solidFill>
            <a:srgbClr val="5A3389"/>
          </a:solidFill>
          <a:ln w="12700" cap="flat">
            <a:noFill/>
            <a:miter lim="400000"/>
          </a:ln>
          <a:effectLst/>
        </p:spPr>
        <p:txBody>
          <a:bodyPr wrap="square" lIns="17551" tIns="17551" rIns="17551" bIns="17551" numCol="1" anchor="t">
            <a:noAutofit/>
          </a:bodyPr>
          <a:lstStyle/>
          <a:p>
            <a:endParaRPr sz="295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BAD7C752-8384-1F6C-2647-315091ED2D0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2000"/>
          </a:blip>
          <a:stretch>
            <a:fillRect/>
          </a:stretch>
        </p:blipFill>
        <p:spPr>
          <a:xfrm>
            <a:off x="6732269" y="-1"/>
            <a:ext cx="2411731" cy="5143501"/>
          </a:xfrm>
          <a:prstGeom prst="rect">
            <a:avLst/>
          </a:prstGeom>
        </p:spPr>
      </p:pic>
      <p:sp>
        <p:nvSpPr>
          <p:cNvPr id="532" name="object 4"/>
          <p:cNvSpPr/>
          <p:nvPr/>
        </p:nvSpPr>
        <p:spPr>
          <a:xfrm flipH="1">
            <a:off x="4277038" y="843118"/>
            <a:ext cx="0" cy="3965004"/>
          </a:xfrm>
          <a:prstGeom prst="line">
            <a:avLst/>
          </a:prstGeom>
          <a:noFill/>
          <a:ln w="3530" cap="flat">
            <a:solidFill>
              <a:srgbClr val="7B569E"/>
            </a:solidFill>
            <a:prstDash val="solid"/>
            <a:round/>
          </a:ln>
          <a:effectLst/>
        </p:spPr>
        <p:txBody>
          <a:bodyPr wrap="square" lIns="17551" tIns="17551" rIns="17551" bIns="17551" numCol="1" anchor="t">
            <a:noAutofit/>
          </a:bodyPr>
          <a:lstStyle/>
          <a:p>
            <a:endParaRPr sz="295"/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FC1ED162-B465-184E-9372-B6999060208E}"/>
              </a:ext>
            </a:extLst>
          </p:cNvPr>
          <p:cNvGrpSpPr/>
          <p:nvPr/>
        </p:nvGrpSpPr>
        <p:grpSpPr>
          <a:xfrm>
            <a:off x="678531" y="1087448"/>
            <a:ext cx="391136" cy="390388"/>
            <a:chOff x="1027617" y="687033"/>
            <a:chExt cx="391136" cy="390388"/>
          </a:xfrm>
        </p:grpSpPr>
        <p:pic>
          <p:nvPicPr>
            <p:cNvPr id="533" name="object 5" descr="object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27617" y="687033"/>
              <a:ext cx="391136" cy="39038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34" name="object 6" descr="object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97091" y="763803"/>
              <a:ext cx="252199" cy="25516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0" name="Grupo 9">
            <a:extLst>
              <a:ext uri="{FF2B5EF4-FFF2-40B4-BE49-F238E27FC236}">
                <a16:creationId xmlns:a16="http://schemas.microsoft.com/office/drawing/2014/main" id="{E06EC2E6-B3CB-FC17-CF4D-06854A987730}"/>
              </a:ext>
            </a:extLst>
          </p:cNvPr>
          <p:cNvGrpSpPr/>
          <p:nvPr/>
        </p:nvGrpSpPr>
        <p:grpSpPr>
          <a:xfrm>
            <a:off x="674875" y="2904500"/>
            <a:ext cx="398448" cy="401694"/>
            <a:chOff x="1027617" y="2850525"/>
            <a:chExt cx="398448" cy="401694"/>
          </a:xfrm>
        </p:grpSpPr>
        <p:pic>
          <p:nvPicPr>
            <p:cNvPr id="535" name="object 7" descr="object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27617" y="2850525"/>
              <a:ext cx="398448" cy="40169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36" name="object 8" descr="object 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00747" y="2916269"/>
              <a:ext cx="248543" cy="24819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id="{CFFCD3E4-2772-2929-16DE-BCC54C753A3C}"/>
              </a:ext>
            </a:extLst>
          </p:cNvPr>
          <p:cNvGrpSpPr/>
          <p:nvPr/>
        </p:nvGrpSpPr>
        <p:grpSpPr>
          <a:xfrm>
            <a:off x="673048" y="3868552"/>
            <a:ext cx="402103" cy="401866"/>
            <a:chOff x="1034930" y="3943213"/>
            <a:chExt cx="402103" cy="401866"/>
          </a:xfrm>
        </p:grpSpPr>
        <p:pic>
          <p:nvPicPr>
            <p:cNvPr id="537" name="object 9" descr="object 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34930" y="3943213"/>
              <a:ext cx="402103" cy="4018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38" name="object 10" descr="object 1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82465" y="3987040"/>
              <a:ext cx="299729" cy="29587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9" name="Grupo 8">
            <a:extLst>
              <a:ext uri="{FF2B5EF4-FFF2-40B4-BE49-F238E27FC236}">
                <a16:creationId xmlns:a16="http://schemas.microsoft.com/office/drawing/2014/main" id="{B5891113-5E1C-F284-7F23-B8DDF505F2D2}"/>
              </a:ext>
            </a:extLst>
          </p:cNvPr>
          <p:cNvGrpSpPr/>
          <p:nvPr/>
        </p:nvGrpSpPr>
        <p:grpSpPr>
          <a:xfrm>
            <a:off x="674875" y="1995430"/>
            <a:ext cx="398448" cy="397877"/>
            <a:chOff x="1027617" y="1801656"/>
            <a:chExt cx="398448" cy="397877"/>
          </a:xfrm>
        </p:grpSpPr>
        <p:pic>
          <p:nvPicPr>
            <p:cNvPr id="539" name="object 11" descr="object 1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27617" y="1801656"/>
              <a:ext cx="398448" cy="39787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40" name="object 12" descr="object 12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104404" y="1860146"/>
              <a:ext cx="259510" cy="2589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B919F5F1-CF94-1387-8242-2511C49AC674}"/>
              </a:ext>
            </a:extLst>
          </p:cNvPr>
          <p:cNvGrpSpPr/>
          <p:nvPr/>
        </p:nvGrpSpPr>
        <p:grpSpPr>
          <a:xfrm>
            <a:off x="4488517" y="1086537"/>
            <a:ext cx="405154" cy="404997"/>
            <a:chOff x="4866960" y="613968"/>
            <a:chExt cx="405154" cy="404997"/>
          </a:xfrm>
        </p:grpSpPr>
        <p:pic>
          <p:nvPicPr>
            <p:cNvPr id="541" name="object 13" descr="object 13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866960" y="613968"/>
              <a:ext cx="405154" cy="4049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42" name="object 14" descr="object 14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910838" y="668768"/>
              <a:ext cx="313748" cy="3099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3" name="Grupo 12">
            <a:extLst>
              <a:ext uri="{FF2B5EF4-FFF2-40B4-BE49-F238E27FC236}">
                <a16:creationId xmlns:a16="http://schemas.microsoft.com/office/drawing/2014/main" id="{007D5BA0-7083-0C7D-F7DE-C1C77556B5A4}"/>
              </a:ext>
            </a:extLst>
          </p:cNvPr>
          <p:cNvGrpSpPr/>
          <p:nvPr/>
        </p:nvGrpSpPr>
        <p:grpSpPr>
          <a:xfrm>
            <a:off x="4493999" y="1965567"/>
            <a:ext cx="394191" cy="394218"/>
            <a:chOff x="4837708" y="1783376"/>
            <a:chExt cx="394191" cy="394218"/>
          </a:xfrm>
        </p:grpSpPr>
        <p:pic>
          <p:nvPicPr>
            <p:cNvPr id="543" name="object 15" descr="object 15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837708" y="1783376"/>
              <a:ext cx="394191" cy="39421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44" name="object 16" descr="object 16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4914495" y="1863797"/>
              <a:ext cx="244285" cy="24437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98C73004-564F-DD88-5A5F-787B43165516}"/>
              </a:ext>
            </a:extLst>
          </p:cNvPr>
          <p:cNvGrpSpPr/>
          <p:nvPr/>
        </p:nvGrpSpPr>
        <p:grpSpPr>
          <a:xfrm>
            <a:off x="4492171" y="2831112"/>
            <a:ext cx="397846" cy="398062"/>
            <a:chOff x="4841364" y="2974774"/>
            <a:chExt cx="397846" cy="398062"/>
          </a:xfrm>
        </p:grpSpPr>
        <p:pic>
          <p:nvPicPr>
            <p:cNvPr id="545" name="object 17" descr="object 17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4841364" y="2974774"/>
              <a:ext cx="397846" cy="39806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46" name="object 18" descr="object 18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4921808" y="3025908"/>
              <a:ext cx="266219" cy="2664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728C4290-E1CC-B2E8-55B2-66FA9A4202E3}"/>
              </a:ext>
            </a:extLst>
          </p:cNvPr>
          <p:cNvGrpSpPr/>
          <p:nvPr/>
        </p:nvGrpSpPr>
        <p:grpSpPr>
          <a:xfrm>
            <a:off x="4495828" y="3667685"/>
            <a:ext cx="390533" cy="390919"/>
            <a:chOff x="4845021" y="4052838"/>
            <a:chExt cx="390533" cy="390919"/>
          </a:xfrm>
        </p:grpSpPr>
        <p:pic>
          <p:nvPicPr>
            <p:cNvPr id="547" name="object 19" descr="object 19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4845021" y="4052838"/>
              <a:ext cx="390533" cy="39091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48" name="object 20" descr="object 20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4918151" y="4104016"/>
              <a:ext cx="258908" cy="25934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" name="object 4">
            <a:extLst>
              <a:ext uri="{FF2B5EF4-FFF2-40B4-BE49-F238E27FC236}">
                <a16:creationId xmlns:a16="http://schemas.microsoft.com/office/drawing/2014/main" id="{03B7B042-26D1-F8EF-3C0B-273A647D21E6}"/>
              </a:ext>
            </a:extLst>
          </p:cNvPr>
          <p:cNvSpPr txBox="1"/>
          <p:nvPr/>
        </p:nvSpPr>
        <p:spPr>
          <a:xfrm>
            <a:off x="2660792" y="193839"/>
            <a:ext cx="6483208" cy="501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indent="4876">
              <a:lnSpc>
                <a:spcPts val="4300"/>
              </a:lnSpc>
              <a:spcBef>
                <a:spcPts val="38"/>
              </a:spcBef>
              <a:defRPr sz="7800" b="1">
                <a:solidFill>
                  <a:srgbClr val="5A338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s-ES" sz="2800" b="1" dirty="0">
                <a:solidFill>
                  <a:srgbClr val="E4117A"/>
                </a:solidFill>
                <a:sym typeface="Arial"/>
              </a:rPr>
              <a:t>Módulos Post Venta</a:t>
            </a:r>
            <a:endParaRPr sz="2800" spc="-4" dirty="0">
              <a:solidFill>
                <a:srgbClr val="E4117A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C393BAB-3080-55D4-10A9-84BCDE25C11B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25134" y="228756"/>
            <a:ext cx="1314289" cy="434633"/>
          </a:xfrm>
          <a:prstGeom prst="rect">
            <a:avLst/>
          </a:prstGeom>
        </p:spPr>
      </p:pic>
      <p:sp>
        <p:nvSpPr>
          <p:cNvPr id="4" name="Shape">
            <a:extLst>
              <a:ext uri="{FF2B5EF4-FFF2-40B4-BE49-F238E27FC236}">
                <a16:creationId xmlns:a16="http://schemas.microsoft.com/office/drawing/2014/main" id="{C12638C0-0114-B7DD-84FF-9B2F933B5AE5}"/>
              </a:ext>
            </a:extLst>
          </p:cNvPr>
          <p:cNvSpPr/>
          <p:nvPr/>
        </p:nvSpPr>
        <p:spPr>
          <a:xfrm>
            <a:off x="2211930" y="323793"/>
            <a:ext cx="305330" cy="3297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3" h="21546" extrusionOk="0">
                <a:moveTo>
                  <a:pt x="9913" y="0"/>
                </a:moveTo>
                <a:cubicBezTo>
                  <a:pt x="9651" y="-2"/>
                  <a:pt x="9395" y="44"/>
                  <a:pt x="9153" y="148"/>
                </a:cubicBezTo>
                <a:cubicBezTo>
                  <a:pt x="8961" y="231"/>
                  <a:pt x="8789" y="346"/>
                  <a:pt x="8639" y="485"/>
                </a:cubicBezTo>
                <a:cubicBezTo>
                  <a:pt x="8491" y="624"/>
                  <a:pt x="8365" y="794"/>
                  <a:pt x="8276" y="971"/>
                </a:cubicBezTo>
                <a:cubicBezTo>
                  <a:pt x="8050" y="1420"/>
                  <a:pt x="8050" y="1930"/>
                  <a:pt x="8276" y="2378"/>
                </a:cubicBezTo>
                <a:cubicBezTo>
                  <a:pt x="8348" y="2517"/>
                  <a:pt x="8469" y="2666"/>
                  <a:pt x="8640" y="2844"/>
                </a:cubicBezTo>
                <a:cubicBezTo>
                  <a:pt x="8812" y="3023"/>
                  <a:pt x="9035" y="3231"/>
                  <a:pt x="9314" y="3488"/>
                </a:cubicBezTo>
                <a:lnTo>
                  <a:pt x="15360" y="9098"/>
                </a:lnTo>
                <a:lnTo>
                  <a:pt x="2761" y="9098"/>
                </a:lnTo>
                <a:cubicBezTo>
                  <a:pt x="2367" y="9098"/>
                  <a:pt x="2053" y="9098"/>
                  <a:pt x="1797" y="9110"/>
                </a:cubicBezTo>
                <a:cubicBezTo>
                  <a:pt x="1542" y="9122"/>
                  <a:pt x="1345" y="9147"/>
                  <a:pt x="1188" y="9197"/>
                </a:cubicBezTo>
                <a:cubicBezTo>
                  <a:pt x="685" y="9365"/>
                  <a:pt x="289" y="9732"/>
                  <a:pt x="107" y="10198"/>
                </a:cubicBezTo>
                <a:cubicBezTo>
                  <a:pt x="35" y="10383"/>
                  <a:pt x="0" y="10577"/>
                  <a:pt x="0" y="10773"/>
                </a:cubicBezTo>
                <a:cubicBezTo>
                  <a:pt x="0" y="10969"/>
                  <a:pt x="35" y="11164"/>
                  <a:pt x="107" y="11348"/>
                </a:cubicBezTo>
                <a:cubicBezTo>
                  <a:pt x="290" y="11813"/>
                  <a:pt x="686" y="12170"/>
                  <a:pt x="1188" y="12339"/>
                </a:cubicBezTo>
                <a:cubicBezTo>
                  <a:pt x="1345" y="12390"/>
                  <a:pt x="1542" y="12417"/>
                  <a:pt x="1797" y="12432"/>
                </a:cubicBezTo>
                <a:cubicBezTo>
                  <a:pt x="2053" y="12446"/>
                  <a:pt x="2367" y="12448"/>
                  <a:pt x="2761" y="12448"/>
                </a:cubicBezTo>
                <a:lnTo>
                  <a:pt x="15371" y="12448"/>
                </a:lnTo>
                <a:lnTo>
                  <a:pt x="9314" y="18058"/>
                </a:lnTo>
                <a:cubicBezTo>
                  <a:pt x="9035" y="18316"/>
                  <a:pt x="8810" y="18521"/>
                  <a:pt x="8635" y="18697"/>
                </a:cubicBezTo>
                <a:cubicBezTo>
                  <a:pt x="8461" y="18873"/>
                  <a:pt x="8338" y="19019"/>
                  <a:pt x="8265" y="19158"/>
                </a:cubicBezTo>
                <a:cubicBezTo>
                  <a:pt x="8039" y="19607"/>
                  <a:pt x="8049" y="20127"/>
                  <a:pt x="8276" y="20576"/>
                </a:cubicBezTo>
                <a:cubicBezTo>
                  <a:pt x="8365" y="20753"/>
                  <a:pt x="8490" y="20913"/>
                  <a:pt x="8639" y="21051"/>
                </a:cubicBezTo>
                <a:cubicBezTo>
                  <a:pt x="8789" y="21190"/>
                  <a:pt x="8962" y="21305"/>
                  <a:pt x="9153" y="21388"/>
                </a:cubicBezTo>
                <a:cubicBezTo>
                  <a:pt x="9637" y="21598"/>
                  <a:pt x="10199" y="21597"/>
                  <a:pt x="10683" y="21388"/>
                </a:cubicBezTo>
                <a:cubicBezTo>
                  <a:pt x="10833" y="21321"/>
                  <a:pt x="10991" y="21209"/>
                  <a:pt x="11181" y="21050"/>
                </a:cubicBezTo>
                <a:cubicBezTo>
                  <a:pt x="11371" y="20891"/>
                  <a:pt x="11593" y="20685"/>
                  <a:pt x="11871" y="20427"/>
                </a:cubicBezTo>
                <a:lnTo>
                  <a:pt x="20336" y="12587"/>
                </a:lnTo>
                <a:cubicBezTo>
                  <a:pt x="20469" y="12464"/>
                  <a:pt x="20590" y="12353"/>
                  <a:pt x="20699" y="12252"/>
                </a:cubicBezTo>
                <a:cubicBezTo>
                  <a:pt x="20808" y="12150"/>
                  <a:pt x="20905" y="12058"/>
                  <a:pt x="20989" y="11972"/>
                </a:cubicBezTo>
                <a:cubicBezTo>
                  <a:pt x="20998" y="11964"/>
                  <a:pt x="21012" y="11961"/>
                  <a:pt x="21021" y="11953"/>
                </a:cubicBezTo>
                <a:cubicBezTo>
                  <a:pt x="21170" y="11815"/>
                  <a:pt x="21285" y="11654"/>
                  <a:pt x="21374" y="11477"/>
                </a:cubicBezTo>
                <a:cubicBezTo>
                  <a:pt x="21600" y="11028"/>
                  <a:pt x="21600" y="10518"/>
                  <a:pt x="21374" y="10069"/>
                </a:cubicBezTo>
                <a:cubicBezTo>
                  <a:pt x="21285" y="9892"/>
                  <a:pt x="21170" y="9722"/>
                  <a:pt x="21021" y="9584"/>
                </a:cubicBezTo>
                <a:cubicBezTo>
                  <a:pt x="21003" y="9568"/>
                  <a:pt x="20975" y="9570"/>
                  <a:pt x="20957" y="9554"/>
                </a:cubicBezTo>
                <a:cubicBezTo>
                  <a:pt x="20874" y="9471"/>
                  <a:pt x="20783" y="9384"/>
                  <a:pt x="20680" y="9288"/>
                </a:cubicBezTo>
                <a:cubicBezTo>
                  <a:pt x="20578" y="9192"/>
                  <a:pt x="20464" y="9087"/>
                  <a:pt x="20336" y="8969"/>
                </a:cubicBezTo>
                <a:lnTo>
                  <a:pt x="11871" y="1120"/>
                </a:lnTo>
                <a:cubicBezTo>
                  <a:pt x="11593" y="862"/>
                  <a:pt x="11371" y="655"/>
                  <a:pt x="11181" y="496"/>
                </a:cubicBezTo>
                <a:cubicBezTo>
                  <a:pt x="10991" y="337"/>
                  <a:pt x="10833" y="226"/>
                  <a:pt x="10683" y="158"/>
                </a:cubicBezTo>
                <a:cubicBezTo>
                  <a:pt x="10441" y="54"/>
                  <a:pt x="10174" y="1"/>
                  <a:pt x="9913" y="0"/>
                </a:cubicBezTo>
                <a:close/>
              </a:path>
            </a:pathLst>
          </a:custGeom>
          <a:solidFill>
            <a:srgbClr val="6A3187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lnSpc>
                <a:spcPct val="100000"/>
              </a:lnSpc>
              <a:defRPr sz="3200" spc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3831821-F265-8926-37F4-10BC140A3ED8}"/>
              </a:ext>
            </a:extLst>
          </p:cNvPr>
          <p:cNvSpPr txBox="1"/>
          <p:nvPr/>
        </p:nvSpPr>
        <p:spPr>
          <a:xfrm>
            <a:off x="1209236" y="1018965"/>
            <a:ext cx="2915473" cy="36625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defTabSz="914400"/>
            <a:r>
              <a:rPr lang="es-ES" sz="1100" b="1" dirty="0">
                <a:solidFill>
                  <a:srgbClr val="E411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DE COTIZACIONES</a:t>
            </a:r>
          </a:p>
          <a:p>
            <a:pPr defTabSz="914400"/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Permite realizar consultas sobre las cotizaciones, con diversos criterios de búsqueda, realizar acciones como re imprimir, retomar una cotización para contratar o para realizar una nueva cotización.</a:t>
            </a:r>
          </a:p>
          <a:p>
            <a:pPr defTabSz="914400"/>
            <a:endParaRPr lang="es-E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400"/>
            <a:r>
              <a:rPr lang="es-ES" sz="1100" b="1" dirty="0">
                <a:solidFill>
                  <a:srgbClr val="E411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DE PRODUCCIÓN</a:t>
            </a:r>
          </a:p>
          <a:p>
            <a:pPr defTabSz="914400"/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Soporta de procesos de administración de los seguros contratados durante la vida del cliente o póliza, tales como: endosos con afectación o sin afectación de prima.</a:t>
            </a:r>
          </a:p>
          <a:p>
            <a:pPr defTabSz="914400"/>
            <a:endParaRPr lang="es-E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400"/>
            <a:r>
              <a:rPr lang="es-ES" sz="1100" b="1" dirty="0">
                <a:solidFill>
                  <a:srgbClr val="E411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COMISIONES</a:t>
            </a:r>
          </a:p>
          <a:p>
            <a:pPr defTabSz="914400"/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Serán configuradas a nivel de producto – plan, luego el sistema FIDENS realizará el cálculo y proporcionará un reporte que será enviado por E-mail al usuario del perfil autorizado con una frecuencia definida en cada tipo de comisión.</a:t>
            </a:r>
          </a:p>
          <a:p>
            <a:pPr defTabSz="914400"/>
            <a:endParaRPr lang="es-E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400"/>
            <a:r>
              <a:rPr lang="es-ES" sz="1100" b="1" dirty="0">
                <a:solidFill>
                  <a:srgbClr val="E411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RENOVACIONES</a:t>
            </a:r>
          </a:p>
          <a:p>
            <a:pPr defTabSz="914400"/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Las renovaciones las pólizas contratadas se generan a través de un proceso en automático que implementa reglas de negocio de cada cliente.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984F8EC-F7EC-18C4-9A0F-46F4AD3D0B74}"/>
              </a:ext>
            </a:extLst>
          </p:cNvPr>
          <p:cNvSpPr txBox="1"/>
          <p:nvPr/>
        </p:nvSpPr>
        <p:spPr>
          <a:xfrm>
            <a:off x="4979543" y="1021220"/>
            <a:ext cx="2796039" cy="34009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defTabSz="914400"/>
            <a:r>
              <a:rPr lang="es-ES" sz="1100" b="1" dirty="0">
                <a:solidFill>
                  <a:srgbClr val="E411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PROCESOS</a:t>
            </a:r>
          </a:p>
          <a:p>
            <a:pPr defTabSz="914400"/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El sistema FIDENS provee procesos automáticos para gestión masiva de carga de producción, cancelaciones, cuadratura, impresiones masivas, </a:t>
            </a:r>
            <a:r>
              <a:rPr lang="es-ES" sz="900" dirty="0" err="1">
                <a:latin typeface="Arial" panose="020B0604020202020204" pitchFamily="34" charset="0"/>
                <a:cs typeface="Arial" panose="020B0604020202020204" pitchFamily="34" charset="0"/>
              </a:rPr>
              <a:t>benchmark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 y procesos de control.</a:t>
            </a:r>
          </a:p>
          <a:p>
            <a:pPr defTabSz="914400"/>
            <a:endParaRPr lang="es-E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400"/>
            <a:r>
              <a:rPr lang="es-ES" sz="1100" b="1" dirty="0">
                <a:solidFill>
                  <a:srgbClr val="E411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DENUNCIO SINIESTRO</a:t>
            </a:r>
          </a:p>
          <a:p>
            <a:pPr defTabSz="914400"/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Permite registrar un denuncio de siniestros asociado a una póliza e integrarse con las compañías para mantener la información actualizada del estado del siniestro.</a:t>
            </a:r>
          </a:p>
          <a:p>
            <a:pPr defTabSz="914400"/>
            <a:endParaRPr lang="es-E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400"/>
            <a:r>
              <a:rPr lang="es-ES" sz="1100" b="1" dirty="0">
                <a:solidFill>
                  <a:srgbClr val="E411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 DE DOCUMENTOS</a:t>
            </a:r>
          </a:p>
          <a:p>
            <a:pPr defTabSz="914400"/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El sistema FIDENS proporciona un módulo para registrar los documentos que sustentan la venta del seguro. Se controla a través de valijas el envío de los documentos físicos a su repositorio final.</a:t>
            </a:r>
          </a:p>
          <a:p>
            <a:pPr defTabSz="914400"/>
            <a:endParaRPr lang="es-E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400"/>
            <a:r>
              <a:rPr lang="es-ES" sz="1100" b="1" dirty="0">
                <a:solidFill>
                  <a:srgbClr val="E411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CONSULTAS Y RECLAMOS</a:t>
            </a:r>
          </a:p>
          <a:p>
            <a:pPr defTabSz="914400"/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Consultas y atención al cliente se puede gestionar de manera automatizada vía </a:t>
            </a:r>
            <a:r>
              <a:rPr lang="es-ES" sz="900" dirty="0" err="1">
                <a:latin typeface="Arial" panose="020B0604020202020204" pitchFamily="34" charset="0"/>
                <a:cs typeface="Arial" panose="020B0604020202020204" pitchFamily="34" charset="0"/>
              </a:rPr>
              <a:t>ChatBots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 e Inteligencia Artificial, así como derivando al centro de atención del cliente.</a:t>
            </a:r>
            <a:endParaRPr kumimoji="0" lang="es-ES" sz="9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CFCE2884-51D7-FF71-2F8D-C996733B5E2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2000"/>
          </a:blip>
          <a:stretch>
            <a:fillRect/>
          </a:stretch>
        </p:blipFill>
        <p:spPr>
          <a:xfrm>
            <a:off x="6732269" y="-1"/>
            <a:ext cx="2411731" cy="5143501"/>
          </a:xfrm>
          <a:prstGeom prst="rect">
            <a:avLst/>
          </a:prstGeom>
        </p:spPr>
      </p:pic>
      <p:pic>
        <p:nvPicPr>
          <p:cNvPr id="3" name="Imagen 5">
            <a:extLst>
              <a:ext uri="{FF2B5EF4-FFF2-40B4-BE49-F238E27FC236}">
                <a16:creationId xmlns:a16="http://schemas.microsoft.com/office/drawing/2014/main" id="{90C908E2-9B5A-49A4-5A51-EBD164EC43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587" y="790294"/>
            <a:ext cx="5322311" cy="4257849"/>
          </a:xfrm>
          <a:prstGeom prst="rect">
            <a:avLst/>
          </a:prstGeom>
        </p:spPr>
      </p:pic>
      <p:sp>
        <p:nvSpPr>
          <p:cNvPr id="2" name="object 4">
            <a:extLst>
              <a:ext uri="{FF2B5EF4-FFF2-40B4-BE49-F238E27FC236}">
                <a16:creationId xmlns:a16="http://schemas.microsoft.com/office/drawing/2014/main" id="{68239CA1-3F66-AE95-24A0-2886370B1F6F}"/>
              </a:ext>
            </a:extLst>
          </p:cNvPr>
          <p:cNvSpPr txBox="1"/>
          <p:nvPr/>
        </p:nvSpPr>
        <p:spPr>
          <a:xfrm>
            <a:off x="2660792" y="193839"/>
            <a:ext cx="6483208" cy="501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indent="4876">
              <a:lnSpc>
                <a:spcPts val="4300"/>
              </a:lnSpc>
              <a:spcBef>
                <a:spcPts val="38"/>
              </a:spcBef>
              <a:defRPr sz="7800" b="1">
                <a:solidFill>
                  <a:srgbClr val="5A338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s-ES" sz="2800" b="1" dirty="0">
                <a:solidFill>
                  <a:srgbClr val="E4117A"/>
                </a:solidFill>
                <a:sym typeface="Arial"/>
              </a:rPr>
              <a:t>Capacidades de </a:t>
            </a:r>
            <a:r>
              <a:rPr lang="es-ES" sz="2800" b="1" dirty="0" err="1">
                <a:solidFill>
                  <a:srgbClr val="E4117A"/>
                </a:solidFill>
                <a:sym typeface="Arial"/>
              </a:rPr>
              <a:t>Fidens</a:t>
            </a:r>
            <a:r>
              <a:rPr lang="es-ES" sz="2800" b="1" dirty="0">
                <a:solidFill>
                  <a:srgbClr val="E4117A"/>
                </a:solidFill>
                <a:sym typeface="Arial"/>
              </a:rPr>
              <a:t> </a:t>
            </a:r>
            <a:r>
              <a:rPr lang="es-ES" sz="2800" b="1" dirty="0" err="1">
                <a:solidFill>
                  <a:srgbClr val="E4117A"/>
                </a:solidFill>
                <a:sym typeface="Arial"/>
              </a:rPr>
              <a:t>Connect</a:t>
            </a:r>
            <a:endParaRPr sz="2800" spc="-4" dirty="0">
              <a:solidFill>
                <a:srgbClr val="E4117A"/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79DADB3-C57E-211F-4E81-A12E78F65D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134" y="228756"/>
            <a:ext cx="1314289" cy="434633"/>
          </a:xfrm>
          <a:prstGeom prst="rect">
            <a:avLst/>
          </a:prstGeom>
        </p:spPr>
      </p:pic>
      <p:sp>
        <p:nvSpPr>
          <p:cNvPr id="8" name="Shape">
            <a:extLst>
              <a:ext uri="{FF2B5EF4-FFF2-40B4-BE49-F238E27FC236}">
                <a16:creationId xmlns:a16="http://schemas.microsoft.com/office/drawing/2014/main" id="{D890DE9F-E583-A356-BC96-262D80785DFD}"/>
              </a:ext>
            </a:extLst>
          </p:cNvPr>
          <p:cNvSpPr/>
          <p:nvPr/>
        </p:nvSpPr>
        <p:spPr>
          <a:xfrm>
            <a:off x="2211930" y="323793"/>
            <a:ext cx="305330" cy="3297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3" h="21546" extrusionOk="0">
                <a:moveTo>
                  <a:pt x="9913" y="0"/>
                </a:moveTo>
                <a:cubicBezTo>
                  <a:pt x="9651" y="-2"/>
                  <a:pt x="9395" y="44"/>
                  <a:pt x="9153" y="148"/>
                </a:cubicBezTo>
                <a:cubicBezTo>
                  <a:pt x="8961" y="231"/>
                  <a:pt x="8789" y="346"/>
                  <a:pt x="8639" y="485"/>
                </a:cubicBezTo>
                <a:cubicBezTo>
                  <a:pt x="8491" y="624"/>
                  <a:pt x="8365" y="794"/>
                  <a:pt x="8276" y="971"/>
                </a:cubicBezTo>
                <a:cubicBezTo>
                  <a:pt x="8050" y="1420"/>
                  <a:pt x="8050" y="1930"/>
                  <a:pt x="8276" y="2378"/>
                </a:cubicBezTo>
                <a:cubicBezTo>
                  <a:pt x="8348" y="2517"/>
                  <a:pt x="8469" y="2666"/>
                  <a:pt x="8640" y="2844"/>
                </a:cubicBezTo>
                <a:cubicBezTo>
                  <a:pt x="8812" y="3023"/>
                  <a:pt x="9035" y="3231"/>
                  <a:pt x="9314" y="3488"/>
                </a:cubicBezTo>
                <a:lnTo>
                  <a:pt x="15360" y="9098"/>
                </a:lnTo>
                <a:lnTo>
                  <a:pt x="2761" y="9098"/>
                </a:lnTo>
                <a:cubicBezTo>
                  <a:pt x="2367" y="9098"/>
                  <a:pt x="2053" y="9098"/>
                  <a:pt x="1797" y="9110"/>
                </a:cubicBezTo>
                <a:cubicBezTo>
                  <a:pt x="1542" y="9122"/>
                  <a:pt x="1345" y="9147"/>
                  <a:pt x="1188" y="9197"/>
                </a:cubicBezTo>
                <a:cubicBezTo>
                  <a:pt x="685" y="9365"/>
                  <a:pt x="289" y="9732"/>
                  <a:pt x="107" y="10198"/>
                </a:cubicBezTo>
                <a:cubicBezTo>
                  <a:pt x="35" y="10383"/>
                  <a:pt x="0" y="10577"/>
                  <a:pt x="0" y="10773"/>
                </a:cubicBezTo>
                <a:cubicBezTo>
                  <a:pt x="0" y="10969"/>
                  <a:pt x="35" y="11164"/>
                  <a:pt x="107" y="11348"/>
                </a:cubicBezTo>
                <a:cubicBezTo>
                  <a:pt x="290" y="11813"/>
                  <a:pt x="686" y="12170"/>
                  <a:pt x="1188" y="12339"/>
                </a:cubicBezTo>
                <a:cubicBezTo>
                  <a:pt x="1345" y="12390"/>
                  <a:pt x="1542" y="12417"/>
                  <a:pt x="1797" y="12432"/>
                </a:cubicBezTo>
                <a:cubicBezTo>
                  <a:pt x="2053" y="12446"/>
                  <a:pt x="2367" y="12448"/>
                  <a:pt x="2761" y="12448"/>
                </a:cubicBezTo>
                <a:lnTo>
                  <a:pt x="15371" y="12448"/>
                </a:lnTo>
                <a:lnTo>
                  <a:pt x="9314" y="18058"/>
                </a:lnTo>
                <a:cubicBezTo>
                  <a:pt x="9035" y="18316"/>
                  <a:pt x="8810" y="18521"/>
                  <a:pt x="8635" y="18697"/>
                </a:cubicBezTo>
                <a:cubicBezTo>
                  <a:pt x="8461" y="18873"/>
                  <a:pt x="8338" y="19019"/>
                  <a:pt x="8265" y="19158"/>
                </a:cubicBezTo>
                <a:cubicBezTo>
                  <a:pt x="8039" y="19607"/>
                  <a:pt x="8049" y="20127"/>
                  <a:pt x="8276" y="20576"/>
                </a:cubicBezTo>
                <a:cubicBezTo>
                  <a:pt x="8365" y="20753"/>
                  <a:pt x="8490" y="20913"/>
                  <a:pt x="8639" y="21051"/>
                </a:cubicBezTo>
                <a:cubicBezTo>
                  <a:pt x="8789" y="21190"/>
                  <a:pt x="8962" y="21305"/>
                  <a:pt x="9153" y="21388"/>
                </a:cubicBezTo>
                <a:cubicBezTo>
                  <a:pt x="9637" y="21598"/>
                  <a:pt x="10199" y="21597"/>
                  <a:pt x="10683" y="21388"/>
                </a:cubicBezTo>
                <a:cubicBezTo>
                  <a:pt x="10833" y="21321"/>
                  <a:pt x="10991" y="21209"/>
                  <a:pt x="11181" y="21050"/>
                </a:cubicBezTo>
                <a:cubicBezTo>
                  <a:pt x="11371" y="20891"/>
                  <a:pt x="11593" y="20685"/>
                  <a:pt x="11871" y="20427"/>
                </a:cubicBezTo>
                <a:lnTo>
                  <a:pt x="20336" y="12587"/>
                </a:lnTo>
                <a:cubicBezTo>
                  <a:pt x="20469" y="12464"/>
                  <a:pt x="20590" y="12353"/>
                  <a:pt x="20699" y="12252"/>
                </a:cubicBezTo>
                <a:cubicBezTo>
                  <a:pt x="20808" y="12150"/>
                  <a:pt x="20905" y="12058"/>
                  <a:pt x="20989" y="11972"/>
                </a:cubicBezTo>
                <a:cubicBezTo>
                  <a:pt x="20998" y="11964"/>
                  <a:pt x="21012" y="11961"/>
                  <a:pt x="21021" y="11953"/>
                </a:cubicBezTo>
                <a:cubicBezTo>
                  <a:pt x="21170" y="11815"/>
                  <a:pt x="21285" y="11654"/>
                  <a:pt x="21374" y="11477"/>
                </a:cubicBezTo>
                <a:cubicBezTo>
                  <a:pt x="21600" y="11028"/>
                  <a:pt x="21600" y="10518"/>
                  <a:pt x="21374" y="10069"/>
                </a:cubicBezTo>
                <a:cubicBezTo>
                  <a:pt x="21285" y="9892"/>
                  <a:pt x="21170" y="9722"/>
                  <a:pt x="21021" y="9584"/>
                </a:cubicBezTo>
                <a:cubicBezTo>
                  <a:pt x="21003" y="9568"/>
                  <a:pt x="20975" y="9570"/>
                  <a:pt x="20957" y="9554"/>
                </a:cubicBezTo>
                <a:cubicBezTo>
                  <a:pt x="20874" y="9471"/>
                  <a:pt x="20783" y="9384"/>
                  <a:pt x="20680" y="9288"/>
                </a:cubicBezTo>
                <a:cubicBezTo>
                  <a:pt x="20578" y="9192"/>
                  <a:pt x="20464" y="9087"/>
                  <a:pt x="20336" y="8969"/>
                </a:cubicBezTo>
                <a:lnTo>
                  <a:pt x="11871" y="1120"/>
                </a:lnTo>
                <a:cubicBezTo>
                  <a:pt x="11593" y="862"/>
                  <a:pt x="11371" y="655"/>
                  <a:pt x="11181" y="496"/>
                </a:cubicBezTo>
                <a:cubicBezTo>
                  <a:pt x="10991" y="337"/>
                  <a:pt x="10833" y="226"/>
                  <a:pt x="10683" y="158"/>
                </a:cubicBezTo>
                <a:cubicBezTo>
                  <a:pt x="10441" y="54"/>
                  <a:pt x="10174" y="1"/>
                  <a:pt x="9913" y="0"/>
                </a:cubicBezTo>
                <a:close/>
              </a:path>
            </a:pathLst>
          </a:custGeom>
          <a:solidFill>
            <a:srgbClr val="6A3187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lnSpc>
                <a:spcPct val="100000"/>
              </a:lnSpc>
              <a:defRPr sz="3200" spc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redondeado 2">
            <a:extLst>
              <a:ext uri="{FF2B5EF4-FFF2-40B4-BE49-F238E27FC236}">
                <a16:creationId xmlns:a16="http://schemas.microsoft.com/office/drawing/2014/main" id="{9102BDF0-F688-A8AD-21D8-DC8B5A2EF9A2}"/>
              </a:ext>
            </a:extLst>
          </p:cNvPr>
          <p:cNvSpPr/>
          <p:nvPr/>
        </p:nvSpPr>
        <p:spPr>
          <a:xfrm>
            <a:off x="641808" y="1087185"/>
            <a:ext cx="1686622" cy="510776"/>
          </a:xfrm>
          <a:prstGeom prst="roundRect">
            <a:avLst>
              <a:gd name="adj" fmla="val 9156"/>
            </a:avLst>
          </a:prstGeom>
          <a:gradFill>
            <a:gsLst>
              <a:gs pos="0">
                <a:srgbClr val="FAB200"/>
              </a:gs>
              <a:gs pos="45000">
                <a:srgbClr val="E4117A"/>
              </a:gs>
              <a:gs pos="100000">
                <a:srgbClr val="6A3187"/>
              </a:gs>
            </a:gsLst>
            <a:lin ang="2700000" scaled="0"/>
          </a:gra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 defTabSz="914400"/>
            <a:r>
              <a:rPr lang="es-E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Junta</a:t>
            </a:r>
            <a:r>
              <a:rPr lang="es-ES" sz="1200" spc="-33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Directiva,</a:t>
            </a:r>
            <a:r>
              <a:rPr lang="es-ES" sz="1200" spc="-19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spc="-4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Socios </a:t>
            </a:r>
            <a:r>
              <a:rPr lang="es-E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1200" spc="-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spc="-4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Gerencia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32012A-1837-6B7A-9628-B20C4009A17E}"/>
              </a:ext>
            </a:extLst>
          </p:cNvPr>
          <p:cNvSpPr txBox="1"/>
          <p:nvPr/>
        </p:nvSpPr>
        <p:spPr>
          <a:xfrm>
            <a:off x="2660792" y="193839"/>
            <a:ext cx="6483208" cy="501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indent="4876">
              <a:lnSpc>
                <a:spcPts val="4300"/>
              </a:lnSpc>
              <a:spcBef>
                <a:spcPts val="38"/>
              </a:spcBef>
              <a:defRPr sz="7800" b="1">
                <a:solidFill>
                  <a:srgbClr val="5A338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s-ES" sz="2800" b="1" dirty="0">
                <a:solidFill>
                  <a:srgbClr val="E4117A"/>
                </a:solidFill>
                <a:sym typeface="Arial"/>
              </a:rPr>
              <a:t>Equipo </a:t>
            </a:r>
            <a:r>
              <a:rPr lang="es-ES" sz="2800" b="1" dirty="0" err="1">
                <a:solidFill>
                  <a:srgbClr val="E4117A"/>
                </a:solidFill>
                <a:sym typeface="Arial"/>
              </a:rPr>
              <a:t>Fidens</a:t>
            </a:r>
            <a:endParaRPr sz="2800" spc="-4" dirty="0">
              <a:solidFill>
                <a:srgbClr val="E4117A"/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96B582D-F5A7-B0E1-FD4F-5775317FCB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134" y="228756"/>
            <a:ext cx="1314289" cy="434633"/>
          </a:xfrm>
          <a:prstGeom prst="rect">
            <a:avLst/>
          </a:prstGeom>
        </p:spPr>
      </p:pic>
      <p:sp>
        <p:nvSpPr>
          <p:cNvPr id="6" name="Shape">
            <a:extLst>
              <a:ext uri="{FF2B5EF4-FFF2-40B4-BE49-F238E27FC236}">
                <a16:creationId xmlns:a16="http://schemas.microsoft.com/office/drawing/2014/main" id="{1C4C030D-EB33-7AB6-6FD8-F9BF16849CFE}"/>
              </a:ext>
            </a:extLst>
          </p:cNvPr>
          <p:cNvSpPr/>
          <p:nvPr/>
        </p:nvSpPr>
        <p:spPr>
          <a:xfrm>
            <a:off x="2211930" y="323793"/>
            <a:ext cx="305330" cy="3297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3" h="21546" extrusionOk="0">
                <a:moveTo>
                  <a:pt x="9913" y="0"/>
                </a:moveTo>
                <a:cubicBezTo>
                  <a:pt x="9651" y="-2"/>
                  <a:pt x="9395" y="44"/>
                  <a:pt x="9153" y="148"/>
                </a:cubicBezTo>
                <a:cubicBezTo>
                  <a:pt x="8961" y="231"/>
                  <a:pt x="8789" y="346"/>
                  <a:pt x="8639" y="485"/>
                </a:cubicBezTo>
                <a:cubicBezTo>
                  <a:pt x="8491" y="624"/>
                  <a:pt x="8365" y="794"/>
                  <a:pt x="8276" y="971"/>
                </a:cubicBezTo>
                <a:cubicBezTo>
                  <a:pt x="8050" y="1420"/>
                  <a:pt x="8050" y="1930"/>
                  <a:pt x="8276" y="2378"/>
                </a:cubicBezTo>
                <a:cubicBezTo>
                  <a:pt x="8348" y="2517"/>
                  <a:pt x="8469" y="2666"/>
                  <a:pt x="8640" y="2844"/>
                </a:cubicBezTo>
                <a:cubicBezTo>
                  <a:pt x="8812" y="3023"/>
                  <a:pt x="9035" y="3231"/>
                  <a:pt x="9314" y="3488"/>
                </a:cubicBezTo>
                <a:lnTo>
                  <a:pt x="15360" y="9098"/>
                </a:lnTo>
                <a:lnTo>
                  <a:pt x="2761" y="9098"/>
                </a:lnTo>
                <a:cubicBezTo>
                  <a:pt x="2367" y="9098"/>
                  <a:pt x="2053" y="9098"/>
                  <a:pt x="1797" y="9110"/>
                </a:cubicBezTo>
                <a:cubicBezTo>
                  <a:pt x="1542" y="9122"/>
                  <a:pt x="1345" y="9147"/>
                  <a:pt x="1188" y="9197"/>
                </a:cubicBezTo>
                <a:cubicBezTo>
                  <a:pt x="685" y="9365"/>
                  <a:pt x="289" y="9732"/>
                  <a:pt x="107" y="10198"/>
                </a:cubicBezTo>
                <a:cubicBezTo>
                  <a:pt x="35" y="10383"/>
                  <a:pt x="0" y="10577"/>
                  <a:pt x="0" y="10773"/>
                </a:cubicBezTo>
                <a:cubicBezTo>
                  <a:pt x="0" y="10969"/>
                  <a:pt x="35" y="11164"/>
                  <a:pt x="107" y="11348"/>
                </a:cubicBezTo>
                <a:cubicBezTo>
                  <a:pt x="290" y="11813"/>
                  <a:pt x="686" y="12170"/>
                  <a:pt x="1188" y="12339"/>
                </a:cubicBezTo>
                <a:cubicBezTo>
                  <a:pt x="1345" y="12390"/>
                  <a:pt x="1542" y="12417"/>
                  <a:pt x="1797" y="12432"/>
                </a:cubicBezTo>
                <a:cubicBezTo>
                  <a:pt x="2053" y="12446"/>
                  <a:pt x="2367" y="12448"/>
                  <a:pt x="2761" y="12448"/>
                </a:cubicBezTo>
                <a:lnTo>
                  <a:pt x="15371" y="12448"/>
                </a:lnTo>
                <a:lnTo>
                  <a:pt x="9314" y="18058"/>
                </a:lnTo>
                <a:cubicBezTo>
                  <a:pt x="9035" y="18316"/>
                  <a:pt x="8810" y="18521"/>
                  <a:pt x="8635" y="18697"/>
                </a:cubicBezTo>
                <a:cubicBezTo>
                  <a:pt x="8461" y="18873"/>
                  <a:pt x="8338" y="19019"/>
                  <a:pt x="8265" y="19158"/>
                </a:cubicBezTo>
                <a:cubicBezTo>
                  <a:pt x="8039" y="19607"/>
                  <a:pt x="8049" y="20127"/>
                  <a:pt x="8276" y="20576"/>
                </a:cubicBezTo>
                <a:cubicBezTo>
                  <a:pt x="8365" y="20753"/>
                  <a:pt x="8490" y="20913"/>
                  <a:pt x="8639" y="21051"/>
                </a:cubicBezTo>
                <a:cubicBezTo>
                  <a:pt x="8789" y="21190"/>
                  <a:pt x="8962" y="21305"/>
                  <a:pt x="9153" y="21388"/>
                </a:cubicBezTo>
                <a:cubicBezTo>
                  <a:pt x="9637" y="21598"/>
                  <a:pt x="10199" y="21597"/>
                  <a:pt x="10683" y="21388"/>
                </a:cubicBezTo>
                <a:cubicBezTo>
                  <a:pt x="10833" y="21321"/>
                  <a:pt x="10991" y="21209"/>
                  <a:pt x="11181" y="21050"/>
                </a:cubicBezTo>
                <a:cubicBezTo>
                  <a:pt x="11371" y="20891"/>
                  <a:pt x="11593" y="20685"/>
                  <a:pt x="11871" y="20427"/>
                </a:cubicBezTo>
                <a:lnTo>
                  <a:pt x="20336" y="12587"/>
                </a:lnTo>
                <a:cubicBezTo>
                  <a:pt x="20469" y="12464"/>
                  <a:pt x="20590" y="12353"/>
                  <a:pt x="20699" y="12252"/>
                </a:cubicBezTo>
                <a:cubicBezTo>
                  <a:pt x="20808" y="12150"/>
                  <a:pt x="20905" y="12058"/>
                  <a:pt x="20989" y="11972"/>
                </a:cubicBezTo>
                <a:cubicBezTo>
                  <a:pt x="20998" y="11964"/>
                  <a:pt x="21012" y="11961"/>
                  <a:pt x="21021" y="11953"/>
                </a:cubicBezTo>
                <a:cubicBezTo>
                  <a:pt x="21170" y="11815"/>
                  <a:pt x="21285" y="11654"/>
                  <a:pt x="21374" y="11477"/>
                </a:cubicBezTo>
                <a:cubicBezTo>
                  <a:pt x="21600" y="11028"/>
                  <a:pt x="21600" y="10518"/>
                  <a:pt x="21374" y="10069"/>
                </a:cubicBezTo>
                <a:cubicBezTo>
                  <a:pt x="21285" y="9892"/>
                  <a:pt x="21170" y="9722"/>
                  <a:pt x="21021" y="9584"/>
                </a:cubicBezTo>
                <a:cubicBezTo>
                  <a:pt x="21003" y="9568"/>
                  <a:pt x="20975" y="9570"/>
                  <a:pt x="20957" y="9554"/>
                </a:cubicBezTo>
                <a:cubicBezTo>
                  <a:pt x="20874" y="9471"/>
                  <a:pt x="20783" y="9384"/>
                  <a:pt x="20680" y="9288"/>
                </a:cubicBezTo>
                <a:cubicBezTo>
                  <a:pt x="20578" y="9192"/>
                  <a:pt x="20464" y="9087"/>
                  <a:pt x="20336" y="8969"/>
                </a:cubicBezTo>
                <a:lnTo>
                  <a:pt x="11871" y="1120"/>
                </a:lnTo>
                <a:cubicBezTo>
                  <a:pt x="11593" y="862"/>
                  <a:pt x="11371" y="655"/>
                  <a:pt x="11181" y="496"/>
                </a:cubicBezTo>
                <a:cubicBezTo>
                  <a:pt x="10991" y="337"/>
                  <a:pt x="10833" y="226"/>
                  <a:pt x="10683" y="158"/>
                </a:cubicBezTo>
                <a:cubicBezTo>
                  <a:pt x="10441" y="54"/>
                  <a:pt x="10174" y="1"/>
                  <a:pt x="9913" y="0"/>
                </a:cubicBezTo>
                <a:close/>
              </a:path>
            </a:pathLst>
          </a:custGeom>
          <a:solidFill>
            <a:srgbClr val="6A3187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lnSpc>
                <a:spcPct val="100000"/>
              </a:lnSpc>
              <a:defRPr sz="3200" spc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9F7A056-7FAC-D32B-725E-7928322BD1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739" y="892723"/>
            <a:ext cx="881708" cy="901178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397D5067-A6AA-796B-F63D-8B85E2689CB0}"/>
              </a:ext>
            </a:extLst>
          </p:cNvPr>
          <p:cNvSpPr txBox="1"/>
          <p:nvPr/>
        </p:nvSpPr>
        <p:spPr>
          <a:xfrm>
            <a:off x="2562028" y="1798583"/>
            <a:ext cx="945129" cy="3539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900" b="1" i="0" u="none" strike="noStrike" cap="none" spc="0" normalizeH="0" baseline="0" dirty="0">
                <a:ln>
                  <a:noFill/>
                </a:ln>
                <a:solidFill>
                  <a:srgbClr val="E4117A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Alberto </a:t>
            </a:r>
            <a:r>
              <a:rPr kumimoji="0" lang="es-ES" sz="900" b="1" i="0" u="none" strike="noStrike" cap="none" spc="0" normalizeH="0" baseline="0" dirty="0" err="1">
                <a:ln>
                  <a:noFill/>
                </a:ln>
                <a:solidFill>
                  <a:srgbClr val="E4117A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Faraggi</a:t>
            </a:r>
            <a:endParaRPr kumimoji="0" lang="es-ES" sz="900" b="1" i="0" u="none" strike="noStrike" cap="none" spc="0" normalizeH="0" baseline="0" dirty="0">
              <a:ln>
                <a:noFill/>
              </a:ln>
              <a:solidFill>
                <a:srgbClr val="E4117A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Director &amp;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Partner</a:t>
            </a:r>
            <a:endParaRPr kumimoji="0" lang="es-ES" sz="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45945D76-EA4E-41FE-6227-95DD62820A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681143" y="893274"/>
            <a:ext cx="881708" cy="900076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6923EE6B-0935-7D6C-B503-361F519E4863}"/>
              </a:ext>
            </a:extLst>
          </p:cNvPr>
          <p:cNvSpPr txBox="1"/>
          <p:nvPr/>
        </p:nvSpPr>
        <p:spPr>
          <a:xfrm>
            <a:off x="3649432" y="1798583"/>
            <a:ext cx="945129" cy="3539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900" b="1" i="0" u="none" strike="noStrike" cap="none" spc="0" normalizeH="0" baseline="0" dirty="0">
                <a:ln>
                  <a:noFill/>
                </a:ln>
                <a:solidFill>
                  <a:srgbClr val="E4117A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Gonzalo Silva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Director &amp;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Partner</a:t>
            </a:r>
            <a:endParaRPr kumimoji="0" lang="es-ES" sz="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F5427FFA-809F-BF0C-7D5C-F00F92CE77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736836" y="901907"/>
            <a:ext cx="881708" cy="881708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41339D8D-C778-7B15-3A47-33FC3855B4F4}"/>
              </a:ext>
            </a:extLst>
          </p:cNvPr>
          <p:cNvSpPr txBox="1"/>
          <p:nvPr/>
        </p:nvSpPr>
        <p:spPr>
          <a:xfrm>
            <a:off x="4615358" y="1798032"/>
            <a:ext cx="1124666" cy="3539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900" b="1" i="0" u="none" strike="noStrike" cap="none" spc="0" normalizeH="0" baseline="0" dirty="0">
                <a:ln>
                  <a:noFill/>
                </a:ln>
                <a:solidFill>
                  <a:srgbClr val="E4117A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Alejandro Martínez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Partner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 &amp; CEO</a:t>
            </a:r>
            <a:endParaRPr kumimoji="0" lang="es-ES" sz="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FFB8B92D-7B84-B266-EAA2-C24D2D4B8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887109" y="892723"/>
            <a:ext cx="881708" cy="881708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6E4CC851-BE97-B7A4-E8CB-8F12EC336514}"/>
              </a:ext>
            </a:extLst>
          </p:cNvPr>
          <p:cNvSpPr txBox="1"/>
          <p:nvPr/>
        </p:nvSpPr>
        <p:spPr>
          <a:xfrm>
            <a:off x="5909903" y="1788848"/>
            <a:ext cx="836124" cy="3539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900" b="1" i="0" u="none" strike="noStrike" cap="none" spc="0" normalizeH="0" baseline="0" dirty="0">
                <a:ln>
                  <a:noFill/>
                </a:ln>
                <a:solidFill>
                  <a:srgbClr val="E4117A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Hilario Itriago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Director &amp; Socio</a:t>
            </a:r>
            <a:endParaRPr kumimoji="0" lang="es-ES" sz="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28C7CC32-7121-A951-0640-BD114A741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924902" y="897591"/>
            <a:ext cx="863713" cy="881708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C71D8953-8384-3DE5-AD99-1141279C449F}"/>
              </a:ext>
            </a:extLst>
          </p:cNvPr>
          <p:cNvSpPr txBox="1"/>
          <p:nvPr/>
        </p:nvSpPr>
        <p:spPr>
          <a:xfrm>
            <a:off x="6922668" y="1793716"/>
            <a:ext cx="868185" cy="3539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900" b="1" i="0" u="none" strike="noStrike" cap="none" spc="0" normalizeH="0" baseline="0" dirty="0">
                <a:ln>
                  <a:noFill/>
                </a:ln>
                <a:solidFill>
                  <a:srgbClr val="E4117A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Wilmer García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IT Manager</a:t>
            </a:r>
            <a:endParaRPr kumimoji="0" lang="es-ES" sz="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Rectángulo redondeado 17">
            <a:extLst>
              <a:ext uri="{FF2B5EF4-FFF2-40B4-BE49-F238E27FC236}">
                <a16:creationId xmlns:a16="http://schemas.microsoft.com/office/drawing/2014/main" id="{54A7B2BD-4C81-A949-623E-0E2CA670E442}"/>
              </a:ext>
            </a:extLst>
          </p:cNvPr>
          <p:cNvSpPr/>
          <p:nvPr/>
        </p:nvSpPr>
        <p:spPr>
          <a:xfrm>
            <a:off x="641808" y="2530172"/>
            <a:ext cx="1686622" cy="290391"/>
          </a:xfrm>
          <a:prstGeom prst="roundRect">
            <a:avLst>
              <a:gd name="adj" fmla="val 9156"/>
            </a:avLst>
          </a:prstGeom>
          <a:gradFill>
            <a:gsLst>
              <a:gs pos="0">
                <a:srgbClr val="FAB200"/>
              </a:gs>
              <a:gs pos="45000">
                <a:srgbClr val="E4117A"/>
              </a:gs>
              <a:gs pos="100000">
                <a:srgbClr val="6A3187"/>
              </a:gs>
            </a:gsLst>
            <a:lin ang="2700000" scaled="0"/>
          </a:gra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 defTabSz="914400"/>
            <a:r>
              <a:rPr lang="es-E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Líderes de </a:t>
            </a:r>
            <a:r>
              <a:rPr lang="es-E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Squad</a:t>
            </a:r>
            <a:endParaRPr lang="es-ES" sz="1200" spc="-4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64B11C5E-223F-EF26-3DC7-588F38AA83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93739" y="2226069"/>
            <a:ext cx="881708" cy="900076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C27B2F68-AFFC-CDA8-9FFD-AB9C6ACC7E1E}"/>
              </a:ext>
            </a:extLst>
          </p:cNvPr>
          <p:cNvSpPr txBox="1"/>
          <p:nvPr/>
        </p:nvSpPr>
        <p:spPr>
          <a:xfrm>
            <a:off x="2401729" y="3131378"/>
            <a:ext cx="1265729" cy="3539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900" b="1" i="0" u="none" strike="noStrike" cap="none" spc="0" normalizeH="0" baseline="0" dirty="0">
                <a:ln>
                  <a:noFill/>
                </a:ln>
                <a:solidFill>
                  <a:srgbClr val="E4117A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Francisco Valenzuela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Líder de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Squad</a:t>
            </a:r>
            <a:endParaRPr kumimoji="0" lang="es-ES" sz="8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1250D9D6-3E98-8443-D16D-A8D3A33135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681143" y="2226069"/>
            <a:ext cx="881707" cy="900076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2D765D9D-76E8-A03D-80B0-A20CD53FFF76}"/>
              </a:ext>
            </a:extLst>
          </p:cNvPr>
          <p:cNvSpPr txBox="1"/>
          <p:nvPr/>
        </p:nvSpPr>
        <p:spPr>
          <a:xfrm>
            <a:off x="3713552" y="3131378"/>
            <a:ext cx="816888" cy="3539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900" b="1" i="0" u="none" strike="noStrike" cap="none" spc="0" normalizeH="0" baseline="0" dirty="0">
                <a:ln>
                  <a:noFill/>
                </a:ln>
                <a:solidFill>
                  <a:srgbClr val="E4117A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Jorge Toledo</a:t>
            </a:r>
          </a:p>
          <a:p>
            <a:pPr algn="ctr" defTabSz="914400"/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Líder de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Squad</a:t>
            </a:r>
            <a:endParaRPr lang="es-E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F53EE396-7060-0478-CB83-08AC6D8F67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745833" y="2234702"/>
            <a:ext cx="863713" cy="881708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B10B0F41-C54C-1666-D427-A5AF3C12753A}"/>
              </a:ext>
            </a:extLst>
          </p:cNvPr>
          <p:cNvSpPr txBox="1"/>
          <p:nvPr/>
        </p:nvSpPr>
        <p:spPr>
          <a:xfrm>
            <a:off x="4701926" y="3130827"/>
            <a:ext cx="951541" cy="4770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900" b="1" i="0" u="none" strike="noStrike" cap="none" spc="0" normalizeH="0" baseline="0" dirty="0">
                <a:ln>
                  <a:noFill/>
                </a:ln>
                <a:solidFill>
                  <a:srgbClr val="E4117A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Marcelo Lizama</a:t>
            </a:r>
          </a:p>
          <a:p>
            <a:pPr algn="ctr" defTabSz="914400"/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Arquitecto &amp;</a:t>
            </a:r>
          </a:p>
          <a:p>
            <a:pPr algn="ctr" defTabSz="914400"/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Líder de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Squad</a:t>
            </a:r>
            <a:endParaRPr lang="es-E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ángulo redondeado 28">
            <a:extLst>
              <a:ext uri="{FF2B5EF4-FFF2-40B4-BE49-F238E27FC236}">
                <a16:creationId xmlns:a16="http://schemas.microsoft.com/office/drawing/2014/main" id="{F76800BF-F36F-4C57-C6F8-976617A782D7}"/>
              </a:ext>
            </a:extLst>
          </p:cNvPr>
          <p:cNvSpPr/>
          <p:nvPr/>
        </p:nvSpPr>
        <p:spPr>
          <a:xfrm>
            <a:off x="641808" y="3879685"/>
            <a:ext cx="1686622" cy="483987"/>
          </a:xfrm>
          <a:prstGeom prst="roundRect">
            <a:avLst>
              <a:gd name="adj" fmla="val 9156"/>
            </a:avLst>
          </a:prstGeom>
          <a:gradFill>
            <a:gsLst>
              <a:gs pos="0">
                <a:srgbClr val="FAB200"/>
              </a:gs>
              <a:gs pos="45000">
                <a:srgbClr val="E4117A"/>
              </a:gs>
              <a:gs pos="100000">
                <a:srgbClr val="6A3187"/>
              </a:gs>
            </a:gsLst>
            <a:lin ang="2700000" scaled="0"/>
          </a:gra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 defTabSz="914400"/>
            <a:r>
              <a:rPr lang="es-E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Management &amp; </a:t>
            </a:r>
            <a:r>
              <a:rPr lang="es-E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Quality</a:t>
            </a:r>
            <a:r>
              <a:rPr lang="es-E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Assurance</a:t>
            </a:r>
            <a:endParaRPr lang="es-ES" sz="1200" spc="-4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Picture 2">
            <a:extLst>
              <a:ext uri="{FF2B5EF4-FFF2-40B4-BE49-F238E27FC236}">
                <a16:creationId xmlns:a16="http://schemas.microsoft.com/office/drawing/2014/main" id="{0C03D907-884F-C5EB-F20B-4AA339F737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93739" y="3672380"/>
            <a:ext cx="881708" cy="900076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CuadroTexto 30">
            <a:extLst>
              <a:ext uri="{FF2B5EF4-FFF2-40B4-BE49-F238E27FC236}">
                <a16:creationId xmlns:a16="http://schemas.microsoft.com/office/drawing/2014/main" id="{742E2549-0F47-118E-9C64-A50B45162B0C}"/>
              </a:ext>
            </a:extLst>
          </p:cNvPr>
          <p:cNvSpPr txBox="1"/>
          <p:nvPr/>
        </p:nvSpPr>
        <p:spPr>
          <a:xfrm>
            <a:off x="2622943" y="4577689"/>
            <a:ext cx="823300" cy="4770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900" b="1" i="0" u="none" strike="noStrike" cap="none" spc="0" normalizeH="0" baseline="0" dirty="0">
                <a:ln>
                  <a:noFill/>
                </a:ln>
                <a:solidFill>
                  <a:srgbClr val="E4117A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Cristian Silva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Encargado de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infraestructura</a:t>
            </a:r>
            <a:endParaRPr kumimoji="0" lang="es-ES" sz="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32" name="Picture 2">
            <a:extLst>
              <a:ext uri="{FF2B5EF4-FFF2-40B4-BE49-F238E27FC236}">
                <a16:creationId xmlns:a16="http://schemas.microsoft.com/office/drawing/2014/main" id="{53F3FD2F-FB30-92A5-8B31-4AAA7CC69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681143" y="3672380"/>
            <a:ext cx="881707" cy="900076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CuadroTexto 32">
            <a:extLst>
              <a:ext uri="{FF2B5EF4-FFF2-40B4-BE49-F238E27FC236}">
                <a16:creationId xmlns:a16="http://schemas.microsoft.com/office/drawing/2014/main" id="{E4D2161D-DDAB-0D20-CF0C-2678CD3C1124}"/>
              </a:ext>
            </a:extLst>
          </p:cNvPr>
          <p:cNvSpPr txBox="1"/>
          <p:nvPr/>
        </p:nvSpPr>
        <p:spPr>
          <a:xfrm>
            <a:off x="3642218" y="4577689"/>
            <a:ext cx="959555" cy="3539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900" b="1" i="0" u="none" strike="noStrike" cap="none" spc="0" normalizeH="0" baseline="0" dirty="0">
                <a:ln>
                  <a:noFill/>
                </a:ln>
                <a:solidFill>
                  <a:srgbClr val="E4117A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Mónica Cobos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Líder Management</a:t>
            </a:r>
            <a:endParaRPr kumimoji="0" lang="es-ES" sz="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34" name="Picture 2">
            <a:extLst>
              <a:ext uri="{FF2B5EF4-FFF2-40B4-BE49-F238E27FC236}">
                <a16:creationId xmlns:a16="http://schemas.microsoft.com/office/drawing/2014/main" id="{C90B4535-AE54-6F2C-DB16-E07D6EF10A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745833" y="3681013"/>
            <a:ext cx="863713" cy="881708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CuadroTexto 34">
            <a:extLst>
              <a:ext uri="{FF2B5EF4-FFF2-40B4-BE49-F238E27FC236}">
                <a16:creationId xmlns:a16="http://schemas.microsoft.com/office/drawing/2014/main" id="{BEB056A3-D29D-5836-A32C-5DB52FC8AFB7}"/>
              </a:ext>
            </a:extLst>
          </p:cNvPr>
          <p:cNvSpPr txBox="1"/>
          <p:nvPr/>
        </p:nvSpPr>
        <p:spPr>
          <a:xfrm>
            <a:off x="4692303" y="4577138"/>
            <a:ext cx="970777" cy="4770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900" b="1" i="0" u="none" strike="noStrike" cap="none" spc="0" normalizeH="0" baseline="0" dirty="0">
                <a:ln>
                  <a:noFill/>
                </a:ln>
                <a:solidFill>
                  <a:srgbClr val="E4117A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María I. Ramírez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Líder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Quality</a:t>
            </a:r>
            <a:endParaRPr lang="es-E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Assurance</a:t>
            </a:r>
            <a:endParaRPr kumimoji="0" lang="es-ES" sz="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36" name="Picture 2">
            <a:extLst>
              <a:ext uri="{FF2B5EF4-FFF2-40B4-BE49-F238E27FC236}">
                <a16:creationId xmlns:a16="http://schemas.microsoft.com/office/drawing/2014/main" id="{A4F78662-B541-22F9-6C48-9744E21BF8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896106" y="3671829"/>
            <a:ext cx="863713" cy="881708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CuadroTexto 36">
            <a:extLst>
              <a:ext uri="{FF2B5EF4-FFF2-40B4-BE49-F238E27FC236}">
                <a16:creationId xmlns:a16="http://schemas.microsoft.com/office/drawing/2014/main" id="{09F395E1-FA8E-03DB-F398-B8AADC2ECD66}"/>
              </a:ext>
            </a:extLst>
          </p:cNvPr>
          <p:cNvSpPr txBox="1"/>
          <p:nvPr/>
        </p:nvSpPr>
        <p:spPr>
          <a:xfrm>
            <a:off x="5922728" y="4567954"/>
            <a:ext cx="810476" cy="4770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900" b="1" i="0" u="none" strike="noStrike" cap="none" spc="0" normalizeH="0" baseline="0" dirty="0">
                <a:ln>
                  <a:noFill/>
                </a:ln>
                <a:solidFill>
                  <a:srgbClr val="E4117A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Cecilia Serey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Contabilidad &amp;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Finanzas</a:t>
            </a:r>
            <a:endParaRPr kumimoji="0" lang="es-ES" sz="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object 27"/>
          <p:cNvSpPr txBox="1"/>
          <p:nvPr/>
        </p:nvSpPr>
        <p:spPr>
          <a:xfrm>
            <a:off x="7945577" y="4781725"/>
            <a:ext cx="104821" cy="453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indent="12700">
              <a:spcBef>
                <a:spcPts val="100"/>
              </a:spcBef>
              <a:defRPr spc="-25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295"/>
              <a:t>16</a:t>
            </a:r>
          </a:p>
        </p:txBody>
      </p:sp>
      <p:sp>
        <p:nvSpPr>
          <p:cNvPr id="2" name="object 4">
            <a:extLst>
              <a:ext uri="{FF2B5EF4-FFF2-40B4-BE49-F238E27FC236}">
                <a16:creationId xmlns:a16="http://schemas.microsoft.com/office/drawing/2014/main" id="{1527F164-E3FF-260B-CAB9-A5E2686881FB}"/>
              </a:ext>
            </a:extLst>
          </p:cNvPr>
          <p:cNvSpPr txBox="1"/>
          <p:nvPr/>
        </p:nvSpPr>
        <p:spPr>
          <a:xfrm>
            <a:off x="2470474" y="2291994"/>
            <a:ext cx="4203051" cy="559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indent="4876" algn="ctr">
              <a:lnSpc>
                <a:spcPts val="4300"/>
              </a:lnSpc>
              <a:spcBef>
                <a:spcPts val="38"/>
              </a:spcBef>
              <a:defRPr sz="7800" b="1">
                <a:solidFill>
                  <a:srgbClr val="5A338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s-ES" sz="5000" b="1" spc="-4" dirty="0">
                <a:solidFill>
                  <a:schemeClr val="bg1"/>
                </a:solidFill>
                <a:sym typeface="Arial"/>
              </a:rPr>
              <a:t>Gracias!</a:t>
            </a:r>
            <a:endParaRPr sz="5000" spc="-4" dirty="0">
              <a:solidFill>
                <a:schemeClr val="bg1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22BA386-6372-87DA-5448-44D4F3AF8618}"/>
              </a:ext>
            </a:extLst>
          </p:cNvPr>
          <p:cNvSpPr txBox="1"/>
          <p:nvPr/>
        </p:nvSpPr>
        <p:spPr>
          <a:xfrm>
            <a:off x="844062" y="3050102"/>
            <a:ext cx="2557762" cy="163121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defTabSz="914400"/>
            <a:r>
              <a:rPr lang="es-ES" sz="1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</a:t>
            </a:r>
            <a:r>
              <a:rPr lang="es-E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defTabSz="914400"/>
            <a:r>
              <a:rPr lang="es-E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+56 9 3394 1891</a:t>
            </a:r>
          </a:p>
          <a:p>
            <a:pPr defTabSz="914400"/>
            <a:endParaRPr lang="es-ES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400"/>
            <a:r>
              <a:rPr lang="es-ES" sz="1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Address</a:t>
            </a:r>
            <a:r>
              <a:rPr lang="es-E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defTabSz="914400"/>
            <a:r>
              <a:rPr lang="es-E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Amapolas 1290, Piso 7 Oficina 704, 7500000 Santiago, Providencia, Región Metropolitana, Chile</a:t>
            </a:r>
          </a:p>
          <a:p>
            <a:pPr defTabSz="914400"/>
            <a:endParaRPr lang="es-ES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400"/>
            <a:r>
              <a:rPr lang="es-ES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Web</a:t>
            </a:r>
            <a:r>
              <a:rPr lang="es-E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es-E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www.fidens-insurtech.com</a:t>
            </a:r>
            <a:endParaRPr lang="es-E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Gráfico 5" descr="Altavoz de teléfono con relleno sólido">
            <a:extLst>
              <a:ext uri="{FF2B5EF4-FFF2-40B4-BE49-F238E27FC236}">
                <a16:creationId xmlns:a16="http://schemas.microsoft.com/office/drawing/2014/main" id="{92681EBC-5F4A-AE7F-F5DD-E963A856BB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9550" y="3101255"/>
            <a:ext cx="274992" cy="274992"/>
          </a:xfrm>
          <a:prstGeom prst="rect">
            <a:avLst/>
          </a:prstGeom>
        </p:spPr>
      </p:pic>
      <p:pic>
        <p:nvPicPr>
          <p:cNvPr id="7" name="Gráfico 6" descr="Marcador con relleno sólido">
            <a:extLst>
              <a:ext uri="{FF2B5EF4-FFF2-40B4-BE49-F238E27FC236}">
                <a16:creationId xmlns:a16="http://schemas.microsoft.com/office/drawing/2014/main" id="{47343BC2-2E96-DB15-74B2-CB86AA83FB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79550" y="3541402"/>
            <a:ext cx="274992" cy="274992"/>
          </a:xfrm>
          <a:prstGeom prst="rect">
            <a:avLst/>
          </a:prstGeom>
        </p:spPr>
      </p:pic>
      <p:pic>
        <p:nvPicPr>
          <p:cNvPr id="8" name="Gráfico 7" descr="Internet con relleno sólido">
            <a:extLst>
              <a:ext uri="{FF2B5EF4-FFF2-40B4-BE49-F238E27FC236}">
                <a16:creationId xmlns:a16="http://schemas.microsoft.com/office/drawing/2014/main" id="{9436828A-41EE-2A4A-E1A9-BBCA206CDE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89126" y="4283152"/>
            <a:ext cx="274992" cy="274992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832</Words>
  <Application>Microsoft Macintosh PowerPoint</Application>
  <PresentationFormat>Presentación en pantalla (16:9)</PresentationFormat>
  <Paragraphs>185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3" baseType="lpstr">
      <vt:lpstr>Arial</vt:lpstr>
      <vt:lpstr>Calibri</vt:lpstr>
      <vt:lpstr>Courier New</vt:lpstr>
      <vt:lpstr>Helvetica</vt:lpstr>
      <vt:lpstr>Helvetica Neue</vt:lpstr>
      <vt:lpstr>Times New Roman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Hernan Pablo Pesce</cp:lastModifiedBy>
  <cp:revision>28</cp:revision>
  <dcterms:modified xsi:type="dcterms:W3CDTF">2026-02-27T09:33:13Z</dcterms:modified>
</cp:coreProperties>
</file>